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314" r:id="rId9"/>
    <p:sldId id="315" r:id="rId10"/>
    <p:sldId id="316" r:id="rId11"/>
    <p:sldId id="317" r:id="rId12"/>
    <p:sldId id="318" r:id="rId13"/>
    <p:sldId id="319" r:id="rId14"/>
  </p:sldIdLst>
  <p:sldSz cx="18288000" cy="10287000"/>
  <p:notesSz cx="6858000" cy="9144000"/>
  <p:embeddedFontLst>
    <p:embeddedFont>
      <p:font typeface="Poppins" panose="00000500000000000000" pitchFamily="2" charset="0"/>
      <p:regular r:id="rId15"/>
      <p:bold r:id="rId16"/>
      <p:italic r:id="rId17"/>
      <p:boldItalic r:id="rId18"/>
    </p:embeddedFont>
    <p:embeddedFont>
      <p:font typeface="Poppins Bold" panose="00000800000000000000" charset="0"/>
      <p:regular r:id="rId19"/>
    </p:embeddedFont>
    <p:embeddedFont>
      <p:font typeface="Poppins Medium" panose="00000600000000000000" pitchFamily="2"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8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Burton" userId="492e00ff-4998-44e4-9338-c41f44ae0b6a" providerId="ADAL" clId="{03A53D9A-D159-4FA8-B2B3-11D0CB0BD659}"/>
    <pc:docChg chg="modSld">
      <pc:chgData name="Nick Burton" userId="492e00ff-4998-44e4-9338-c41f44ae0b6a" providerId="ADAL" clId="{03A53D9A-D159-4FA8-B2B3-11D0CB0BD659}" dt="2025-03-03T15:50:15.063" v="1" actId="20577"/>
      <pc:docMkLst>
        <pc:docMk/>
      </pc:docMkLst>
      <pc:sldChg chg="modSp mod">
        <pc:chgData name="Nick Burton" userId="492e00ff-4998-44e4-9338-c41f44ae0b6a" providerId="ADAL" clId="{03A53D9A-D159-4FA8-B2B3-11D0CB0BD659}" dt="2025-03-03T15:50:15.063" v="1" actId="20577"/>
        <pc:sldMkLst>
          <pc:docMk/>
          <pc:sldMk cId="0" sldId="257"/>
        </pc:sldMkLst>
        <pc:spChg chg="mod">
          <ac:chgData name="Nick Burton" userId="492e00ff-4998-44e4-9338-c41f44ae0b6a" providerId="ADAL" clId="{03A53D9A-D159-4FA8-B2B3-11D0CB0BD659}" dt="2025-03-03T15:50:15.063" v="1" actId="20577"/>
          <ac:spMkLst>
            <pc:docMk/>
            <pc:sldMk cId="0" sldId="257"/>
            <ac:spMk id="42" creationId="{34B26350-A183-3327-D1A3-D04A439B7E7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npwd.environment-agency.gov.uk/PublicRegisterSchemes.aspx" TargetMode="External"/><Relationship Id="rId3" Type="http://schemas.openxmlformats.org/officeDocument/2006/relationships/image" Target="../media/image8.jpeg"/><Relationship Id="rId7" Type="http://schemas.openxmlformats.org/officeDocument/2006/relationships/hyperlink" Target="https://report-packaging-data.defra.gov.uk/large-producer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hyperlink" Target="https://npwd.environment-agency.gov.uk/public/Guidance.aspx?CategoryId=41fc1dbb-47a2-47fd-bb82-4938d83729e0&amp;ReturnUrl=%2Fpublic%2FNewsAndGuidance.aspx" TargetMode="External"/><Relationship Id="rId3" Type="http://schemas.openxmlformats.org/officeDocument/2006/relationships/image" Target="../media/image8.jpeg"/><Relationship Id="rId7" Type="http://schemas.openxmlformats.org/officeDocument/2006/relationships/hyperlink" Target="https://www.gov.uk/guidance/extended-producer-responsibility-for-packaging-who-is-affected-and-what-to-do"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hyperlink" Target="https://www.gov.uk/government/publications/epr-for-packaging-updated-illustrative-base-fees-december-2024/extended-producer-responsibility-for-packaging-illustrative-base-fees-december-20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585" b="-16585"/>
            </a:stretch>
          </a:blipFill>
        </p:spPr>
        <p:txBody>
          <a:bodyPr/>
          <a:lstStyle/>
          <a:p>
            <a:endParaRPr lang="en-GB"/>
          </a:p>
        </p:txBody>
      </p:sp>
      <p:grpSp>
        <p:nvGrpSpPr>
          <p:cNvPr id="3" name="Group 3"/>
          <p:cNvGrpSpPr/>
          <p:nvPr/>
        </p:nvGrpSpPr>
        <p:grpSpPr>
          <a:xfrm>
            <a:off x="-1921727" y="2089804"/>
            <a:ext cx="12303633" cy="1230363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61A9">
                <a:alpha val="76863"/>
              </a:srgbClr>
            </a:solidFill>
          </p:spPr>
          <p:txBody>
            <a:bodyPr/>
            <a:lstStyle/>
            <a:p>
              <a:endParaRPr lang="en-GB"/>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6" name="Group 6"/>
          <p:cNvGrpSpPr/>
          <p:nvPr/>
        </p:nvGrpSpPr>
        <p:grpSpPr>
          <a:xfrm>
            <a:off x="-1620020" y="2430275"/>
            <a:ext cx="10951587" cy="1095158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15" name="Freeform 15"/>
          <p:cNvSpPr/>
          <p:nvPr/>
        </p:nvSpPr>
        <p:spPr>
          <a:xfrm>
            <a:off x="246052" y="5143500"/>
            <a:ext cx="7013251" cy="1248451"/>
          </a:xfrm>
          <a:custGeom>
            <a:avLst/>
            <a:gdLst/>
            <a:ahLst/>
            <a:cxnLst/>
            <a:rect l="l" t="t" r="r" b="b"/>
            <a:pathLst>
              <a:path w="7013251" h="1248451">
                <a:moveTo>
                  <a:pt x="0" y="0"/>
                </a:moveTo>
                <a:lnTo>
                  <a:pt x="7013251" y="0"/>
                </a:lnTo>
                <a:lnTo>
                  <a:pt x="7013251" y="1248451"/>
                </a:lnTo>
                <a:lnTo>
                  <a:pt x="0" y="1248451"/>
                </a:lnTo>
                <a:lnTo>
                  <a:pt x="0" y="0"/>
                </a:lnTo>
                <a:close/>
              </a:path>
            </a:pathLst>
          </a:custGeom>
          <a:blipFill>
            <a:blip r:embed="rId3"/>
            <a:stretch>
              <a:fillRect r="-94859"/>
            </a:stretch>
          </a:blipFill>
        </p:spPr>
        <p:txBody>
          <a:bodyPr/>
          <a:lstStyle/>
          <a:p>
            <a:endParaRPr lang="en-GB"/>
          </a:p>
        </p:txBody>
      </p:sp>
      <p:sp>
        <p:nvSpPr>
          <p:cNvPr id="17" name="TextBox 17"/>
          <p:cNvSpPr txBox="1"/>
          <p:nvPr/>
        </p:nvSpPr>
        <p:spPr>
          <a:xfrm>
            <a:off x="786872" y="8885433"/>
            <a:ext cx="8404753" cy="372867"/>
          </a:xfrm>
          <a:prstGeom prst="rect">
            <a:avLst/>
          </a:prstGeom>
        </p:spPr>
        <p:txBody>
          <a:bodyPr lIns="0" tIns="0" rIns="0" bIns="0" rtlCol="0" anchor="t">
            <a:spAutoFit/>
          </a:bodyPr>
          <a:lstStyle/>
          <a:p>
            <a:pPr algn="l">
              <a:lnSpc>
                <a:spcPts val="2671"/>
              </a:lnSpc>
              <a:spcBef>
                <a:spcPct val="0"/>
              </a:spcBef>
            </a:pPr>
            <a:r>
              <a:rPr lang="en-US" sz="2450">
                <a:solidFill>
                  <a:srgbClr val="9561A9"/>
                </a:solidFill>
                <a:latin typeface="Poppins"/>
                <a:ea typeface="Poppins"/>
                <a:cs typeface="Poppins"/>
                <a:sym typeface="Poppins"/>
              </a:rPr>
              <a:t>www.celebration.co.uk     |    sales@celebration.co.uk</a:t>
            </a:r>
          </a:p>
        </p:txBody>
      </p:sp>
      <p:sp>
        <p:nvSpPr>
          <p:cNvPr id="18" name="Freeform 18"/>
          <p:cNvSpPr/>
          <p:nvPr/>
        </p:nvSpPr>
        <p:spPr>
          <a:xfrm>
            <a:off x="1673997" y="6312770"/>
            <a:ext cx="6630503" cy="1248451"/>
          </a:xfrm>
          <a:custGeom>
            <a:avLst/>
            <a:gdLst/>
            <a:ahLst/>
            <a:cxnLst/>
            <a:rect l="l" t="t" r="r" b="b"/>
            <a:pathLst>
              <a:path w="6630503" h="1248451">
                <a:moveTo>
                  <a:pt x="0" y="0"/>
                </a:moveTo>
                <a:lnTo>
                  <a:pt x="6630503" y="0"/>
                </a:lnTo>
                <a:lnTo>
                  <a:pt x="6630503" y="1248451"/>
                </a:lnTo>
                <a:lnTo>
                  <a:pt x="0" y="1248451"/>
                </a:lnTo>
                <a:lnTo>
                  <a:pt x="0" y="0"/>
                </a:lnTo>
                <a:close/>
              </a:path>
            </a:pathLst>
          </a:custGeom>
          <a:blipFill>
            <a:blip r:embed="rId3"/>
            <a:stretch>
              <a:fillRect l="-106107"/>
            </a:stretch>
          </a:blipFill>
        </p:spPr>
        <p:txBody>
          <a:bodyPr/>
          <a:lstStyle/>
          <a:p>
            <a:endParaRPr lang="en-GB"/>
          </a:p>
        </p:txBody>
      </p:sp>
      <p:grpSp>
        <p:nvGrpSpPr>
          <p:cNvPr id="19" name="Group 36">
            <a:extLst>
              <a:ext uri="{FF2B5EF4-FFF2-40B4-BE49-F238E27FC236}">
                <a16:creationId xmlns:a16="http://schemas.microsoft.com/office/drawing/2014/main" id="{89F2EE49-A2AC-B68F-2BCC-71388F0B531C}"/>
              </a:ext>
            </a:extLst>
          </p:cNvPr>
          <p:cNvGrpSpPr/>
          <p:nvPr/>
        </p:nvGrpSpPr>
        <p:grpSpPr>
          <a:xfrm>
            <a:off x="16934531" y="-1008808"/>
            <a:ext cx="2911941" cy="2911941"/>
            <a:chOff x="0" y="0"/>
            <a:chExt cx="812800" cy="812800"/>
          </a:xfrm>
        </p:grpSpPr>
        <p:sp>
          <p:nvSpPr>
            <p:cNvPr id="20" name="Freeform 37">
              <a:extLst>
                <a:ext uri="{FF2B5EF4-FFF2-40B4-BE49-F238E27FC236}">
                  <a16:creationId xmlns:a16="http://schemas.microsoft.com/office/drawing/2014/main" id="{4FE296DB-B142-F02C-2881-C013B34CEE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21" name="TextBox 38">
              <a:extLst>
                <a:ext uri="{FF2B5EF4-FFF2-40B4-BE49-F238E27FC236}">
                  <a16:creationId xmlns:a16="http://schemas.microsoft.com/office/drawing/2014/main" id="{08DF1BC2-3162-7C17-50E3-B41C0143080F}"/>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22" name="Group 39">
            <a:extLst>
              <a:ext uri="{FF2B5EF4-FFF2-40B4-BE49-F238E27FC236}">
                <a16:creationId xmlns:a16="http://schemas.microsoft.com/office/drawing/2014/main" id="{8855D7D3-A0CC-7B5E-1B5F-D82CFC9825EF}"/>
              </a:ext>
            </a:extLst>
          </p:cNvPr>
          <p:cNvGrpSpPr/>
          <p:nvPr/>
        </p:nvGrpSpPr>
        <p:grpSpPr>
          <a:xfrm>
            <a:off x="15182844" y="-1654339"/>
            <a:ext cx="2934823" cy="2934823"/>
            <a:chOff x="0" y="0"/>
            <a:chExt cx="812800" cy="812800"/>
          </a:xfrm>
        </p:grpSpPr>
        <p:sp>
          <p:nvSpPr>
            <p:cNvPr id="23" name="Freeform 40">
              <a:extLst>
                <a:ext uri="{FF2B5EF4-FFF2-40B4-BE49-F238E27FC236}">
                  <a16:creationId xmlns:a16="http://schemas.microsoft.com/office/drawing/2014/main" id="{6E67B8F6-A8E7-C686-2E87-9186FD069CF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24" name="TextBox 41">
              <a:extLst>
                <a:ext uri="{FF2B5EF4-FFF2-40B4-BE49-F238E27FC236}">
                  <a16:creationId xmlns:a16="http://schemas.microsoft.com/office/drawing/2014/main" id="{597C5774-FA55-1B99-10CE-483B3D3AC9CC}"/>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994E6-A2B6-2E82-1FC0-A872DCFF06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7B1FD0-512A-5391-E248-14B3AF50605E}"/>
              </a:ext>
            </a:extLst>
          </p:cNvPr>
          <p:cNvSpPr/>
          <p:nvPr/>
        </p:nvSpPr>
        <p:spPr>
          <a:xfrm>
            <a:off x="1028700" y="335229"/>
            <a:ext cx="1820055" cy="2054840"/>
          </a:xfrm>
          <a:custGeom>
            <a:avLst/>
            <a:gdLst/>
            <a:ahLst/>
            <a:cxnLst/>
            <a:rect l="l" t="t" r="r" b="b"/>
            <a:pathLst>
              <a:path w="1820055" h="2054840">
                <a:moveTo>
                  <a:pt x="0" y="0"/>
                </a:moveTo>
                <a:lnTo>
                  <a:pt x="1820055" y="0"/>
                </a:lnTo>
                <a:lnTo>
                  <a:pt x="1820055" y="2054840"/>
                </a:lnTo>
                <a:lnTo>
                  <a:pt x="0" y="2054840"/>
                </a:lnTo>
                <a:lnTo>
                  <a:pt x="0" y="0"/>
                </a:lnTo>
                <a:close/>
              </a:path>
            </a:pathLst>
          </a:custGeom>
          <a:blipFill>
            <a:blip r:embed="rId2"/>
            <a:stretch>
              <a:fillRect r="-1135840"/>
            </a:stretch>
          </a:blipFill>
        </p:spPr>
        <p:txBody>
          <a:bodyPr/>
          <a:lstStyle/>
          <a:p>
            <a:endParaRPr lang="en-GB"/>
          </a:p>
        </p:txBody>
      </p:sp>
      <p:sp>
        <p:nvSpPr>
          <p:cNvPr id="3" name="TextBox 3">
            <a:extLst>
              <a:ext uri="{FF2B5EF4-FFF2-40B4-BE49-F238E27FC236}">
                <a16:creationId xmlns:a16="http://schemas.microsoft.com/office/drawing/2014/main" id="{861FDF81-D750-A9CE-7D22-773327C512B9}"/>
              </a:ext>
            </a:extLst>
          </p:cNvPr>
          <p:cNvSpPr txBox="1"/>
          <p:nvPr/>
        </p:nvSpPr>
        <p:spPr>
          <a:xfrm>
            <a:off x="672767" y="2351969"/>
            <a:ext cx="14510078" cy="2352567"/>
          </a:xfrm>
          <a:prstGeom prst="rect">
            <a:avLst/>
          </a:prstGeom>
        </p:spPr>
        <p:txBody>
          <a:bodyPr lIns="0" tIns="0" rIns="0" bIns="0" rtlCol="0" anchor="t">
            <a:spAutoFit/>
          </a:bodyPr>
          <a:lstStyle/>
          <a:p>
            <a:pPr algn="just">
              <a:lnSpc>
                <a:spcPts val="3617"/>
              </a:lnSpc>
            </a:pPr>
            <a:endParaRPr dirty="0"/>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4212"/>
              </a:lnSpc>
            </a:pPr>
            <a:endParaRPr lang="en-US" sz="2839" dirty="0">
              <a:solidFill>
                <a:srgbClr val="000000"/>
              </a:solidFill>
              <a:latin typeface="Poppins"/>
              <a:ea typeface="Poppins"/>
              <a:cs typeface="Poppins"/>
              <a:sym typeface="Poppins"/>
            </a:endParaRPr>
          </a:p>
        </p:txBody>
      </p:sp>
      <p:sp>
        <p:nvSpPr>
          <p:cNvPr id="4" name="Freeform 4">
            <a:extLst>
              <a:ext uri="{FF2B5EF4-FFF2-40B4-BE49-F238E27FC236}">
                <a16:creationId xmlns:a16="http://schemas.microsoft.com/office/drawing/2014/main" id="{67EAF42A-02DC-312B-7128-BE2D0EDFB924}"/>
              </a:ext>
            </a:extLst>
          </p:cNvPr>
          <p:cNvSpPr/>
          <p:nvPr/>
        </p:nvSpPr>
        <p:spPr>
          <a:xfrm>
            <a:off x="15377324" y="2221858"/>
            <a:ext cx="2595891" cy="1348297"/>
          </a:xfrm>
          <a:custGeom>
            <a:avLst/>
            <a:gdLst/>
            <a:ahLst/>
            <a:cxnLst/>
            <a:rect l="l" t="t" r="r" b="b"/>
            <a:pathLst>
              <a:path w="2595891" h="1348297">
                <a:moveTo>
                  <a:pt x="0" y="0"/>
                </a:moveTo>
                <a:lnTo>
                  <a:pt x="2595891" y="0"/>
                </a:lnTo>
                <a:lnTo>
                  <a:pt x="2595891" y="1348296"/>
                </a:lnTo>
                <a:lnTo>
                  <a:pt x="0" y="1348296"/>
                </a:lnTo>
                <a:lnTo>
                  <a:pt x="0" y="0"/>
                </a:lnTo>
                <a:close/>
              </a:path>
            </a:pathLst>
          </a:custGeom>
          <a:blipFill>
            <a:blip r:embed="rId3"/>
            <a:stretch>
              <a:fillRect/>
            </a:stretch>
          </a:blipFill>
        </p:spPr>
        <p:txBody>
          <a:bodyPr/>
          <a:lstStyle/>
          <a:p>
            <a:endParaRPr lang="en-GB"/>
          </a:p>
        </p:txBody>
      </p:sp>
      <p:sp>
        <p:nvSpPr>
          <p:cNvPr id="5" name="Freeform 5">
            <a:extLst>
              <a:ext uri="{FF2B5EF4-FFF2-40B4-BE49-F238E27FC236}">
                <a16:creationId xmlns:a16="http://schemas.microsoft.com/office/drawing/2014/main" id="{EDE115A7-AEFC-EE40-B70D-6132E2856303}"/>
              </a:ext>
            </a:extLst>
          </p:cNvPr>
          <p:cNvSpPr/>
          <p:nvPr/>
        </p:nvSpPr>
        <p:spPr>
          <a:xfrm>
            <a:off x="15679183" y="8274506"/>
            <a:ext cx="2072551" cy="1554413"/>
          </a:xfrm>
          <a:custGeom>
            <a:avLst/>
            <a:gdLst/>
            <a:ahLst/>
            <a:cxnLst/>
            <a:rect l="l" t="t" r="r" b="b"/>
            <a:pathLst>
              <a:path w="2072551" h="1554413">
                <a:moveTo>
                  <a:pt x="0" y="0"/>
                </a:moveTo>
                <a:lnTo>
                  <a:pt x="2072552" y="0"/>
                </a:lnTo>
                <a:lnTo>
                  <a:pt x="2072552" y="1554413"/>
                </a:lnTo>
                <a:lnTo>
                  <a:pt x="0" y="1554413"/>
                </a:lnTo>
                <a:lnTo>
                  <a:pt x="0" y="0"/>
                </a:lnTo>
                <a:close/>
              </a:path>
            </a:pathLst>
          </a:custGeom>
          <a:blipFill>
            <a:blip r:embed="rId4"/>
            <a:stretch>
              <a:fillRect/>
            </a:stretch>
          </a:blipFill>
        </p:spPr>
        <p:txBody>
          <a:bodyPr/>
          <a:lstStyle/>
          <a:p>
            <a:endParaRPr lang="en-GB"/>
          </a:p>
        </p:txBody>
      </p:sp>
      <p:sp>
        <p:nvSpPr>
          <p:cNvPr id="6" name="Freeform 6">
            <a:extLst>
              <a:ext uri="{FF2B5EF4-FFF2-40B4-BE49-F238E27FC236}">
                <a16:creationId xmlns:a16="http://schemas.microsoft.com/office/drawing/2014/main" id="{10AC27ED-DADB-D6FB-4E2F-BC099655B4AE}"/>
              </a:ext>
            </a:extLst>
          </p:cNvPr>
          <p:cNvSpPr/>
          <p:nvPr/>
        </p:nvSpPr>
        <p:spPr>
          <a:xfrm>
            <a:off x="15799587" y="3823631"/>
            <a:ext cx="1751365" cy="1319869"/>
          </a:xfrm>
          <a:custGeom>
            <a:avLst/>
            <a:gdLst/>
            <a:ahLst/>
            <a:cxnLst/>
            <a:rect l="l" t="t" r="r" b="b"/>
            <a:pathLst>
              <a:path w="1751365" h="1319869">
                <a:moveTo>
                  <a:pt x="0" y="0"/>
                </a:moveTo>
                <a:lnTo>
                  <a:pt x="1751365" y="0"/>
                </a:lnTo>
                <a:lnTo>
                  <a:pt x="1751365" y="1319869"/>
                </a:lnTo>
                <a:lnTo>
                  <a:pt x="0" y="1319869"/>
                </a:lnTo>
                <a:lnTo>
                  <a:pt x="0" y="0"/>
                </a:lnTo>
                <a:close/>
              </a:path>
            </a:pathLst>
          </a:custGeom>
          <a:blipFill>
            <a:blip r:embed="rId5"/>
            <a:stretch>
              <a:fillRect/>
            </a:stretch>
          </a:blipFill>
        </p:spPr>
        <p:txBody>
          <a:bodyPr/>
          <a:lstStyle/>
          <a:p>
            <a:endParaRPr lang="en-GB"/>
          </a:p>
        </p:txBody>
      </p:sp>
      <p:sp>
        <p:nvSpPr>
          <p:cNvPr id="7" name="Freeform 7">
            <a:extLst>
              <a:ext uri="{FF2B5EF4-FFF2-40B4-BE49-F238E27FC236}">
                <a16:creationId xmlns:a16="http://schemas.microsoft.com/office/drawing/2014/main" id="{363492D2-9C46-B928-24DC-C210B1ED3FCB}"/>
              </a:ext>
            </a:extLst>
          </p:cNvPr>
          <p:cNvSpPr/>
          <p:nvPr/>
        </p:nvSpPr>
        <p:spPr>
          <a:xfrm>
            <a:off x="15598805" y="5806209"/>
            <a:ext cx="2152929" cy="1963472"/>
          </a:xfrm>
          <a:custGeom>
            <a:avLst/>
            <a:gdLst/>
            <a:ahLst/>
            <a:cxnLst/>
            <a:rect l="l" t="t" r="r" b="b"/>
            <a:pathLst>
              <a:path w="2152929" h="1963472">
                <a:moveTo>
                  <a:pt x="0" y="0"/>
                </a:moveTo>
                <a:lnTo>
                  <a:pt x="2152930" y="0"/>
                </a:lnTo>
                <a:lnTo>
                  <a:pt x="2152930" y="1963472"/>
                </a:lnTo>
                <a:lnTo>
                  <a:pt x="0" y="1963472"/>
                </a:lnTo>
                <a:lnTo>
                  <a:pt x="0" y="0"/>
                </a:lnTo>
                <a:close/>
              </a:path>
            </a:pathLst>
          </a:custGeom>
          <a:blipFill>
            <a:blip r:embed="rId6"/>
            <a:stretch>
              <a:fillRect/>
            </a:stretch>
          </a:blipFill>
        </p:spPr>
        <p:txBody>
          <a:bodyPr/>
          <a:lstStyle/>
          <a:p>
            <a:endParaRPr lang="en-GB"/>
          </a:p>
        </p:txBody>
      </p:sp>
      <p:grpSp>
        <p:nvGrpSpPr>
          <p:cNvPr id="9" name="Group 9">
            <a:extLst>
              <a:ext uri="{FF2B5EF4-FFF2-40B4-BE49-F238E27FC236}">
                <a16:creationId xmlns:a16="http://schemas.microsoft.com/office/drawing/2014/main" id="{D1E9C4D4-CEC6-E210-F4C1-132E88D374F9}"/>
              </a:ext>
            </a:extLst>
          </p:cNvPr>
          <p:cNvGrpSpPr/>
          <p:nvPr/>
        </p:nvGrpSpPr>
        <p:grpSpPr>
          <a:xfrm>
            <a:off x="16934531" y="-1008808"/>
            <a:ext cx="2911941" cy="2911941"/>
            <a:chOff x="0" y="0"/>
            <a:chExt cx="812800" cy="812800"/>
          </a:xfrm>
        </p:grpSpPr>
        <p:sp>
          <p:nvSpPr>
            <p:cNvPr id="10" name="Freeform 10">
              <a:extLst>
                <a:ext uri="{FF2B5EF4-FFF2-40B4-BE49-F238E27FC236}">
                  <a16:creationId xmlns:a16="http://schemas.microsoft.com/office/drawing/2014/main" id="{9A6ED390-B618-F7E2-BD15-EED92689638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11" name="TextBox 11">
              <a:extLst>
                <a:ext uri="{FF2B5EF4-FFF2-40B4-BE49-F238E27FC236}">
                  <a16:creationId xmlns:a16="http://schemas.microsoft.com/office/drawing/2014/main" id="{43858E00-42EF-0D9B-D8A9-F01F783979A9}"/>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12" name="Group 12">
            <a:extLst>
              <a:ext uri="{FF2B5EF4-FFF2-40B4-BE49-F238E27FC236}">
                <a16:creationId xmlns:a16="http://schemas.microsoft.com/office/drawing/2014/main" id="{8879B1BD-BA0C-CDA2-D57A-11EB9E97E143}"/>
              </a:ext>
            </a:extLst>
          </p:cNvPr>
          <p:cNvGrpSpPr/>
          <p:nvPr/>
        </p:nvGrpSpPr>
        <p:grpSpPr>
          <a:xfrm>
            <a:off x="15182844" y="-1654339"/>
            <a:ext cx="2934823" cy="2934823"/>
            <a:chOff x="0" y="0"/>
            <a:chExt cx="812800" cy="812800"/>
          </a:xfrm>
        </p:grpSpPr>
        <p:sp>
          <p:nvSpPr>
            <p:cNvPr id="13" name="Freeform 13">
              <a:extLst>
                <a:ext uri="{FF2B5EF4-FFF2-40B4-BE49-F238E27FC236}">
                  <a16:creationId xmlns:a16="http://schemas.microsoft.com/office/drawing/2014/main" id="{D760DADA-43A2-02B8-ACA3-1791C0FA59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14" name="TextBox 14">
              <a:extLst>
                <a:ext uri="{FF2B5EF4-FFF2-40B4-BE49-F238E27FC236}">
                  <a16:creationId xmlns:a16="http://schemas.microsoft.com/office/drawing/2014/main" id="{52549FF3-E741-95D2-ACAA-E92CED2AA32C}"/>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17" name="TextBox 16">
            <a:extLst>
              <a:ext uri="{FF2B5EF4-FFF2-40B4-BE49-F238E27FC236}">
                <a16:creationId xmlns:a16="http://schemas.microsoft.com/office/drawing/2014/main" id="{5D3612F3-AFC1-34D7-6F9B-F0A1D6528528}"/>
              </a:ext>
            </a:extLst>
          </p:cNvPr>
          <p:cNvSpPr txBox="1"/>
          <p:nvPr/>
        </p:nvSpPr>
        <p:spPr>
          <a:xfrm>
            <a:off x="1905000" y="2734058"/>
            <a:ext cx="12974781" cy="6362704"/>
          </a:xfrm>
          <a:prstGeom prst="rect">
            <a:avLst/>
          </a:prstGeom>
          <a:noFill/>
        </p:spPr>
        <p:txBody>
          <a:bodyPr wrap="square">
            <a:spAutoFit/>
          </a:bodyPr>
          <a:lstStyle/>
          <a:p>
            <a:pPr>
              <a:lnSpc>
                <a:spcPct val="107000"/>
              </a:lnSpc>
              <a:spcAft>
                <a:spcPts val="800"/>
              </a:spcAft>
            </a:pPr>
            <a:r>
              <a:rPr lang="en-GB" sz="1100" b="1" kern="100" dirty="0">
                <a:effectLst/>
                <a:latin typeface="Aptos" panose="020B0004020202020204" pitchFamily="34" charset="0"/>
                <a:ea typeface="Aptos" panose="020B0004020202020204" pitchFamily="34" charset="0"/>
                <a:cs typeface="Arial" panose="020B0604020202020204" pitchFamily="34" charset="0"/>
              </a:rPr>
              <a:t> </a:t>
            </a:r>
            <a:r>
              <a:rPr lang="en-GB" sz="2700" b="1" kern="100" dirty="0">
                <a:effectLst/>
                <a:latin typeface="Aptos" panose="020B0004020202020204" pitchFamily="34" charset="0"/>
                <a:ea typeface="Aptos" panose="020B0004020202020204" pitchFamily="34" charset="0"/>
                <a:cs typeface="Arial" panose="020B0604020202020204" pitchFamily="34" charset="0"/>
              </a:rPr>
              <a:t>USEFUL LINKS (continued)</a:t>
            </a:r>
            <a:endParaRPr lang="en-GB" sz="27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List of Large Organisations</a:t>
            </a: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The is updated regularly by the DEFRA</a:t>
            </a:r>
          </a:p>
          <a:p>
            <a:pPr>
              <a:lnSpc>
                <a:spcPct val="107000"/>
              </a:lnSpc>
              <a:spcAft>
                <a:spcPts val="800"/>
              </a:spcAft>
            </a:pPr>
            <a:r>
              <a:rPr lang="en-GB" sz="2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7"/>
              </a:rPr>
              <a:t>https://report-packaging-data.defra.gov.uk/large-producers</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Compliance Schemes</a:t>
            </a: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There are many compliance schemes most of which offer useful information on EPR as well as helping with dat</a:t>
            </a:r>
            <a:r>
              <a:rPr lang="en-GB" sz="2200" kern="100" dirty="0">
                <a:latin typeface="Aptos" panose="020B0004020202020204" pitchFamily="34" charset="0"/>
                <a:ea typeface="Aptos" panose="020B0004020202020204" pitchFamily="34" charset="0"/>
                <a:cs typeface="Arial" panose="020B0604020202020204" pitchFamily="34" charset="0"/>
              </a:rPr>
              <a:t>a submissions</a:t>
            </a:r>
            <a:r>
              <a:rPr lang="en-GB" sz="2200" kern="100" dirty="0">
                <a:effectLst/>
                <a:latin typeface="Aptos" panose="020B0004020202020204" pitchFamily="34" charset="0"/>
                <a:ea typeface="Aptos" panose="020B0004020202020204" pitchFamily="34" charset="0"/>
                <a:cs typeface="Arial" panose="020B0604020202020204" pitchFamily="34" charset="0"/>
              </a:rPr>
              <a:t>. A full list of these schemes can be found on the Environment Agency website</a:t>
            </a:r>
          </a:p>
          <a:p>
            <a:pPr>
              <a:lnSpc>
                <a:spcPct val="107000"/>
              </a:lnSpc>
              <a:spcAft>
                <a:spcPts val="800"/>
              </a:spcAft>
            </a:pPr>
            <a:r>
              <a:rPr lang="en-GB" sz="2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8"/>
              </a:rPr>
              <a:t>https://npwd.environment-agency.gov.uk/PublicRegisterSchemes.aspx</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sz="2200" b="1" kern="100" dirty="0">
                <a:effectLst/>
                <a:latin typeface="Aptos" panose="020B0004020202020204" pitchFamily="34" charset="0"/>
                <a:ea typeface="Aptos" panose="020B0004020202020204" pitchFamily="34" charset="0"/>
                <a:cs typeface="Arial" panose="020B0604020202020204" pitchFamily="34" charset="0"/>
              </a:rPr>
              <a:t> </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07000"/>
              </a:lnSpc>
              <a:spcAft>
                <a:spcPts val="800"/>
              </a:spcAft>
            </a:pPr>
            <a:r>
              <a:rPr lang="en-GB" sz="2200" b="1" kern="100" dirty="0">
                <a:effectLst/>
                <a:latin typeface="Aptos" panose="020B0004020202020204" pitchFamily="34" charset="0"/>
                <a:ea typeface="Aptos" panose="020B0004020202020204" pitchFamily="34" charset="0"/>
                <a:cs typeface="Arial" panose="020B0604020202020204" pitchFamily="34" charset="0"/>
              </a:rPr>
              <a:t>A general internet search for “Extended Producer Responsibility” should also provide a lot of useful information.</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14256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7"/>
          <p:cNvSpPr/>
          <p:nvPr/>
        </p:nvSpPr>
        <p:spPr>
          <a:xfrm>
            <a:off x="1729070" y="335229"/>
            <a:ext cx="1820055" cy="2054840"/>
          </a:xfrm>
          <a:custGeom>
            <a:avLst/>
            <a:gdLst/>
            <a:ahLst/>
            <a:cxnLst/>
            <a:rect l="l" t="t" r="r" b="b"/>
            <a:pathLst>
              <a:path w="1820055" h="2054840">
                <a:moveTo>
                  <a:pt x="0" y="0"/>
                </a:moveTo>
                <a:lnTo>
                  <a:pt x="1820055" y="0"/>
                </a:lnTo>
                <a:lnTo>
                  <a:pt x="1820055" y="2054840"/>
                </a:lnTo>
                <a:lnTo>
                  <a:pt x="0" y="2054840"/>
                </a:lnTo>
                <a:lnTo>
                  <a:pt x="0" y="0"/>
                </a:lnTo>
                <a:close/>
              </a:path>
            </a:pathLst>
          </a:custGeom>
          <a:blipFill>
            <a:blip r:embed="rId2"/>
            <a:stretch>
              <a:fillRect r="-1135840"/>
            </a:stretch>
          </a:blipFill>
        </p:spPr>
        <p:txBody>
          <a:bodyPr/>
          <a:lstStyle/>
          <a:p>
            <a:endParaRPr lang="en-GB"/>
          </a:p>
        </p:txBody>
      </p:sp>
      <p:sp>
        <p:nvSpPr>
          <p:cNvPr id="19" name="Freeform 19"/>
          <p:cNvSpPr/>
          <p:nvPr/>
        </p:nvSpPr>
        <p:spPr>
          <a:xfrm>
            <a:off x="14225123" y="1859611"/>
            <a:ext cx="1248599" cy="1650131"/>
          </a:xfrm>
          <a:custGeom>
            <a:avLst/>
            <a:gdLst/>
            <a:ahLst/>
            <a:cxnLst/>
            <a:rect l="l" t="t" r="r" b="b"/>
            <a:pathLst>
              <a:path w="1248599" h="1650131">
                <a:moveTo>
                  <a:pt x="0" y="0"/>
                </a:moveTo>
                <a:lnTo>
                  <a:pt x="1248599" y="0"/>
                </a:lnTo>
                <a:lnTo>
                  <a:pt x="1248599" y="1650130"/>
                </a:lnTo>
                <a:lnTo>
                  <a:pt x="0" y="1650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5194263" y="3771559"/>
            <a:ext cx="3575283" cy="450709"/>
          </a:xfrm>
          <a:prstGeom prst="rect">
            <a:avLst/>
          </a:prstGeom>
        </p:spPr>
        <p:txBody>
          <a:bodyPr lIns="0" tIns="0" rIns="0" bIns="0" rtlCol="0" anchor="t">
            <a:spAutoFit/>
          </a:bodyPr>
          <a:lstStyle/>
          <a:p>
            <a:pPr algn="l">
              <a:lnSpc>
                <a:spcPts val="3507"/>
              </a:lnSpc>
            </a:pPr>
            <a:r>
              <a:rPr lang="en-US" sz="2505" b="1" dirty="0">
                <a:solidFill>
                  <a:srgbClr val="FFFFFF"/>
                </a:solidFill>
                <a:latin typeface="Poppins Medium"/>
                <a:ea typeface="Poppins Medium"/>
                <a:cs typeface="Poppins Medium"/>
                <a:sym typeface="Poppins Medium"/>
              </a:rPr>
              <a:t>Celebration History</a:t>
            </a:r>
          </a:p>
        </p:txBody>
      </p:sp>
      <p:sp>
        <p:nvSpPr>
          <p:cNvPr id="26" name="TextBox 26"/>
          <p:cNvSpPr txBox="1"/>
          <p:nvPr/>
        </p:nvSpPr>
        <p:spPr>
          <a:xfrm>
            <a:off x="5194263" y="5000183"/>
            <a:ext cx="3575283" cy="450709"/>
          </a:xfrm>
          <a:prstGeom prst="rect">
            <a:avLst/>
          </a:prstGeom>
        </p:spPr>
        <p:txBody>
          <a:bodyPr lIns="0" tIns="0" rIns="0" bIns="0" rtlCol="0" anchor="t">
            <a:spAutoFit/>
          </a:bodyPr>
          <a:lstStyle/>
          <a:p>
            <a:pPr algn="l">
              <a:lnSpc>
                <a:spcPts val="3507"/>
              </a:lnSpc>
            </a:pPr>
            <a:r>
              <a:rPr lang="en-US" sz="2505" b="1">
                <a:solidFill>
                  <a:srgbClr val="FFFFFF"/>
                </a:solidFill>
                <a:latin typeface="Poppins Medium"/>
                <a:ea typeface="Poppins Medium"/>
                <a:cs typeface="Poppins Medium"/>
                <a:sym typeface="Poppins Medium"/>
              </a:rPr>
              <a:t>Certification</a:t>
            </a:r>
          </a:p>
        </p:txBody>
      </p:sp>
      <p:sp>
        <p:nvSpPr>
          <p:cNvPr id="27" name="TextBox 27"/>
          <p:cNvSpPr txBox="1"/>
          <p:nvPr/>
        </p:nvSpPr>
        <p:spPr>
          <a:xfrm>
            <a:off x="5194263" y="6232518"/>
            <a:ext cx="3575283" cy="450709"/>
          </a:xfrm>
          <a:prstGeom prst="rect">
            <a:avLst/>
          </a:prstGeom>
        </p:spPr>
        <p:txBody>
          <a:bodyPr lIns="0" tIns="0" rIns="0" bIns="0" rtlCol="0" anchor="t">
            <a:spAutoFit/>
          </a:bodyPr>
          <a:lstStyle/>
          <a:p>
            <a:pPr algn="l">
              <a:lnSpc>
                <a:spcPts val="3507"/>
              </a:lnSpc>
            </a:pPr>
            <a:r>
              <a:rPr lang="en-US" sz="2505" b="1">
                <a:solidFill>
                  <a:srgbClr val="FFFFFF"/>
                </a:solidFill>
                <a:latin typeface="Poppins Medium"/>
                <a:ea typeface="Poppins Medium"/>
                <a:cs typeface="Poppins Medium"/>
                <a:sym typeface="Poppins Medium"/>
              </a:rPr>
              <a:t>Our Brands</a:t>
            </a:r>
          </a:p>
        </p:txBody>
      </p:sp>
      <p:sp>
        <p:nvSpPr>
          <p:cNvPr id="28" name="TextBox 28"/>
          <p:cNvSpPr txBox="1"/>
          <p:nvPr/>
        </p:nvSpPr>
        <p:spPr>
          <a:xfrm>
            <a:off x="5194263" y="7464852"/>
            <a:ext cx="5930937" cy="426592"/>
          </a:xfrm>
          <a:prstGeom prst="rect">
            <a:avLst/>
          </a:prstGeom>
        </p:spPr>
        <p:txBody>
          <a:bodyPr wrap="square" lIns="0" tIns="0" rIns="0" bIns="0" rtlCol="0" anchor="t">
            <a:spAutoFit/>
          </a:bodyPr>
          <a:lstStyle/>
          <a:p>
            <a:pPr algn="l">
              <a:lnSpc>
                <a:spcPts val="3507"/>
              </a:lnSpc>
            </a:pPr>
            <a:r>
              <a:rPr lang="en-US" sz="2505" b="1" dirty="0">
                <a:solidFill>
                  <a:srgbClr val="FFFFFF"/>
                </a:solidFill>
                <a:latin typeface="Poppins Medium"/>
                <a:ea typeface="Poppins Medium"/>
                <a:cs typeface="Poppins Medium"/>
                <a:sym typeface="Poppins Medium"/>
              </a:rPr>
              <a:t>Latest Products and developments</a:t>
            </a:r>
          </a:p>
        </p:txBody>
      </p:sp>
      <p:grpSp>
        <p:nvGrpSpPr>
          <p:cNvPr id="30" name="Group 30"/>
          <p:cNvGrpSpPr/>
          <p:nvPr/>
        </p:nvGrpSpPr>
        <p:grpSpPr>
          <a:xfrm>
            <a:off x="-1298000" y="8359837"/>
            <a:ext cx="3113216" cy="311321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32" name="TextBox 32"/>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33" name="Group 33"/>
          <p:cNvGrpSpPr/>
          <p:nvPr/>
        </p:nvGrpSpPr>
        <p:grpSpPr>
          <a:xfrm>
            <a:off x="258608" y="8930598"/>
            <a:ext cx="3102076" cy="3102076"/>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35" name="TextBox 35"/>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36" name="Group 36"/>
          <p:cNvGrpSpPr/>
          <p:nvPr/>
        </p:nvGrpSpPr>
        <p:grpSpPr>
          <a:xfrm>
            <a:off x="16934531" y="-1008808"/>
            <a:ext cx="2911941" cy="2911941"/>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38" name="TextBox 38"/>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39" name="Group 39"/>
          <p:cNvGrpSpPr/>
          <p:nvPr/>
        </p:nvGrpSpPr>
        <p:grpSpPr>
          <a:xfrm>
            <a:off x="15182844" y="-1654339"/>
            <a:ext cx="2934823" cy="2934823"/>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41" name="TextBox 41"/>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42" name="TextBox 6">
            <a:extLst>
              <a:ext uri="{FF2B5EF4-FFF2-40B4-BE49-F238E27FC236}">
                <a16:creationId xmlns:a16="http://schemas.microsoft.com/office/drawing/2014/main" id="{34B26350-A183-3327-D1A3-D04A439B7E7C}"/>
              </a:ext>
            </a:extLst>
          </p:cNvPr>
          <p:cNvSpPr txBox="1"/>
          <p:nvPr/>
        </p:nvSpPr>
        <p:spPr>
          <a:xfrm>
            <a:off x="1447800" y="3619500"/>
            <a:ext cx="14186974" cy="2359749"/>
          </a:xfrm>
          <a:prstGeom prst="rect">
            <a:avLst/>
          </a:prstGeom>
        </p:spPr>
        <p:txBody>
          <a:bodyPr lIns="0" tIns="0" rIns="0" bIns="0" rtlCol="0" anchor="t">
            <a:spAutoFit/>
          </a:bodyPr>
          <a:lstStyle/>
          <a:p>
            <a:pPr marL="328132" lvl="1" algn="ctr">
              <a:lnSpc>
                <a:spcPts val="3617"/>
              </a:lnSpc>
            </a:pPr>
            <a:r>
              <a:rPr lang="en-US" sz="4200" b="1" dirty="0">
                <a:solidFill>
                  <a:srgbClr val="000000"/>
                </a:solidFill>
                <a:latin typeface="Poppins Bold"/>
                <a:ea typeface="Poppins Bold"/>
                <a:cs typeface="Poppins Bold"/>
                <a:sym typeface="Poppins Bold"/>
              </a:rPr>
              <a:t>EXTENDED PRODUCER RESPONSIBILITY (EPR) </a:t>
            </a:r>
          </a:p>
          <a:p>
            <a:pPr marL="328132" lvl="1" algn="ctr">
              <a:lnSpc>
                <a:spcPts val="3617"/>
              </a:lnSpc>
            </a:pPr>
            <a:endParaRPr lang="en-US" sz="4200" b="1" dirty="0">
              <a:solidFill>
                <a:srgbClr val="000000"/>
              </a:solidFill>
              <a:latin typeface="Poppins Bold"/>
              <a:ea typeface="Poppins Bold"/>
              <a:cs typeface="Poppins Bold"/>
              <a:sym typeface="Poppins Bold"/>
            </a:endParaRPr>
          </a:p>
          <a:p>
            <a:pPr marL="328132" lvl="1" algn="ctr">
              <a:lnSpc>
                <a:spcPts val="3617"/>
              </a:lnSpc>
            </a:pPr>
            <a:r>
              <a:rPr lang="en-US" sz="4200" b="1" dirty="0">
                <a:solidFill>
                  <a:srgbClr val="000000"/>
                </a:solidFill>
                <a:latin typeface="Poppins Bold"/>
                <a:ea typeface="Poppins Bold"/>
                <a:cs typeface="Poppins Bold"/>
                <a:sym typeface="Poppins Bold"/>
              </a:rPr>
              <a:t>A brief guide</a:t>
            </a:r>
          </a:p>
          <a:p>
            <a:pPr marL="656264" lvl="1" indent="-328132" algn="just">
              <a:lnSpc>
                <a:spcPts val="3617"/>
              </a:lnSpc>
              <a:buFont typeface="Arial"/>
              <a:buChar char="•"/>
            </a:pPr>
            <a:endParaRPr lang="en-US" sz="3039" dirty="0">
              <a:solidFill>
                <a:srgbClr val="000000"/>
              </a:solidFill>
              <a:latin typeface="Poppins"/>
              <a:ea typeface="Poppins"/>
              <a:cs typeface="Poppins"/>
              <a:sym typeface="Poppins"/>
            </a:endParaRPr>
          </a:p>
          <a:p>
            <a:pPr algn="just">
              <a:lnSpc>
                <a:spcPts val="4212"/>
              </a:lnSpc>
            </a:pPr>
            <a:endParaRPr lang="en-US" sz="3039" dirty="0">
              <a:solidFill>
                <a:srgbClr val="000000"/>
              </a:solidFill>
              <a:latin typeface="Poppins"/>
              <a:ea typeface="Poppins"/>
              <a:cs typeface="Poppins"/>
              <a:sym typeface="Poppins"/>
            </a:endParaRPr>
          </a:p>
        </p:txBody>
      </p:sp>
      <p:sp>
        <p:nvSpPr>
          <p:cNvPr id="44" name="TextBox 43">
            <a:extLst>
              <a:ext uri="{FF2B5EF4-FFF2-40B4-BE49-F238E27FC236}">
                <a16:creationId xmlns:a16="http://schemas.microsoft.com/office/drawing/2014/main" id="{5DBFCF5E-2710-3538-AAAE-A576800A462D}"/>
              </a:ext>
            </a:extLst>
          </p:cNvPr>
          <p:cNvSpPr txBox="1"/>
          <p:nvPr/>
        </p:nvSpPr>
        <p:spPr>
          <a:xfrm>
            <a:off x="2653226" y="5267979"/>
            <a:ext cx="11885286" cy="3001591"/>
          </a:xfrm>
          <a:prstGeom prst="rect">
            <a:avLst/>
          </a:prstGeom>
          <a:noFill/>
        </p:spPr>
        <p:txBody>
          <a:bodyPr wrap="square">
            <a:spAutoFit/>
          </a:bodyPr>
          <a:lstStyle/>
          <a:p>
            <a:pPr marL="328132" lvl="1" algn="ctr">
              <a:lnSpc>
                <a:spcPts val="3617"/>
              </a:lnSpc>
            </a:pPr>
            <a:r>
              <a:rPr lang="en-US" sz="2500" b="1" dirty="0">
                <a:solidFill>
                  <a:srgbClr val="000000"/>
                </a:solidFill>
                <a:latin typeface="Poppins Bold"/>
                <a:ea typeface="Poppins Bold"/>
                <a:cs typeface="Poppins Bold"/>
                <a:sym typeface="Poppins Bold"/>
              </a:rPr>
              <a:t>But first we need to say a </a:t>
            </a:r>
          </a:p>
          <a:p>
            <a:pPr marL="328132" lvl="1" algn="ctr">
              <a:lnSpc>
                <a:spcPts val="3617"/>
              </a:lnSpc>
            </a:pPr>
            <a:endParaRPr lang="en-US" sz="2500" b="1" dirty="0">
              <a:solidFill>
                <a:srgbClr val="000000"/>
              </a:solidFill>
              <a:latin typeface="Poppins Bold"/>
              <a:ea typeface="Poppins Bold"/>
              <a:cs typeface="Poppins Bold"/>
              <a:sym typeface="Poppins Bold"/>
            </a:endParaRPr>
          </a:p>
          <a:p>
            <a:pPr algn="ctr">
              <a:lnSpc>
                <a:spcPct val="107000"/>
              </a:lnSpc>
              <a:spcAft>
                <a:spcPts val="800"/>
              </a:spcAft>
            </a:pPr>
            <a:r>
              <a:rPr lang="en-GB" sz="2500" b="1" kern="100" dirty="0">
                <a:effectLst/>
                <a:latin typeface="Aptos" panose="020B0004020202020204" pitchFamily="34" charset="0"/>
                <a:ea typeface="Aptos" panose="020B0004020202020204" pitchFamily="34" charset="0"/>
                <a:cs typeface="Arial" panose="020B0604020202020204" pitchFamily="34" charset="0"/>
              </a:rPr>
              <a:t>DISCLAIMER</a:t>
            </a:r>
            <a:endParaRPr lang="en-GB" sz="25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This guide is based on our interpretation of a very complex and confusing set of regulations and guidance which can, at times, seem somewhat contradictory. All readers are advised to do their own research to determine what actions their organisation may need to take. Additionally new aspects of the legislation will be introduced over the next few years that will increase its complexity. Celebration Packaging Limited assumes no responsibility or liability for any errors or omissions in this guide.</a:t>
            </a:r>
          </a:p>
        </p:txBody>
      </p:sp>
      <p:sp>
        <p:nvSpPr>
          <p:cNvPr id="45" name="Freeform 18">
            <a:extLst>
              <a:ext uri="{FF2B5EF4-FFF2-40B4-BE49-F238E27FC236}">
                <a16:creationId xmlns:a16="http://schemas.microsoft.com/office/drawing/2014/main" id="{D24F826A-F825-3FD8-7A88-33792422437E}"/>
              </a:ext>
            </a:extLst>
          </p:cNvPr>
          <p:cNvSpPr/>
          <p:nvPr/>
        </p:nvSpPr>
        <p:spPr>
          <a:xfrm>
            <a:off x="13972571" y="7841335"/>
            <a:ext cx="2105629" cy="2102765"/>
          </a:xfrm>
          <a:custGeom>
            <a:avLst/>
            <a:gdLst/>
            <a:ahLst/>
            <a:cxnLst/>
            <a:rect l="l" t="t" r="r" b="b"/>
            <a:pathLst>
              <a:path w="2527089" h="2670636">
                <a:moveTo>
                  <a:pt x="0" y="0"/>
                </a:moveTo>
                <a:lnTo>
                  <a:pt x="2527089" y="0"/>
                </a:lnTo>
                <a:lnTo>
                  <a:pt x="2527089" y="2670636"/>
                </a:lnTo>
                <a:lnTo>
                  <a:pt x="0" y="26706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10800" y="6362700"/>
            <a:ext cx="8947464" cy="4162068"/>
            <a:chOff x="0" y="0"/>
            <a:chExt cx="14705116" cy="7751615"/>
          </a:xfrm>
        </p:grpSpPr>
        <p:pic>
          <p:nvPicPr>
            <p:cNvPr id="3" name="Picture 3"/>
            <p:cNvPicPr>
              <a:picLocks noChangeAspect="1"/>
            </p:cNvPicPr>
            <p:nvPr/>
          </p:nvPicPr>
          <p:blipFill>
            <a:blip r:embed="rId2">
              <a:alphaModFix amt="44999"/>
            </a:blip>
            <a:srcRect t="6524" b="6524"/>
            <a:stretch>
              <a:fillRect/>
            </a:stretch>
          </p:blipFill>
          <p:spPr>
            <a:xfrm>
              <a:off x="0" y="0"/>
              <a:ext cx="14705116" cy="7751615"/>
            </a:xfrm>
            <a:prstGeom prst="rect">
              <a:avLst/>
            </a:prstGeom>
          </p:spPr>
        </p:pic>
      </p:grpSp>
      <p:sp>
        <p:nvSpPr>
          <p:cNvPr id="4" name="Freeform 4"/>
          <p:cNvSpPr/>
          <p:nvPr/>
        </p:nvSpPr>
        <p:spPr>
          <a:xfrm>
            <a:off x="1028700" y="313689"/>
            <a:ext cx="1820055" cy="2054840"/>
          </a:xfrm>
          <a:custGeom>
            <a:avLst/>
            <a:gdLst/>
            <a:ahLst/>
            <a:cxnLst/>
            <a:rect l="l" t="t" r="r" b="b"/>
            <a:pathLst>
              <a:path w="1820055" h="2054840">
                <a:moveTo>
                  <a:pt x="0" y="0"/>
                </a:moveTo>
                <a:lnTo>
                  <a:pt x="1820055" y="0"/>
                </a:lnTo>
                <a:lnTo>
                  <a:pt x="1820055" y="2054839"/>
                </a:lnTo>
                <a:lnTo>
                  <a:pt x="0" y="2054839"/>
                </a:lnTo>
                <a:lnTo>
                  <a:pt x="0" y="0"/>
                </a:lnTo>
                <a:close/>
              </a:path>
            </a:pathLst>
          </a:custGeom>
          <a:blipFill>
            <a:blip r:embed="rId3"/>
            <a:stretch>
              <a:fillRect r="-1135840"/>
            </a:stretch>
          </a:blipFill>
        </p:spPr>
        <p:txBody>
          <a:bodyPr/>
          <a:lstStyle/>
          <a:p>
            <a:endParaRPr lang="en-GB"/>
          </a:p>
        </p:txBody>
      </p:sp>
      <p:sp>
        <p:nvSpPr>
          <p:cNvPr id="6" name="TextBox 6"/>
          <p:cNvSpPr txBox="1"/>
          <p:nvPr/>
        </p:nvSpPr>
        <p:spPr>
          <a:xfrm>
            <a:off x="1447800" y="3619500"/>
            <a:ext cx="14186974" cy="974754"/>
          </a:xfrm>
          <a:prstGeom prst="rect">
            <a:avLst/>
          </a:prstGeom>
        </p:spPr>
        <p:txBody>
          <a:bodyPr lIns="0" tIns="0" rIns="0" bIns="0" rtlCol="0" anchor="t">
            <a:spAutoFit/>
          </a:bodyPr>
          <a:lstStyle/>
          <a:p>
            <a:pPr marL="656264" lvl="1" indent="-328132" algn="just">
              <a:lnSpc>
                <a:spcPts val="3617"/>
              </a:lnSpc>
              <a:buFont typeface="Arial"/>
              <a:buChar char="•"/>
            </a:pPr>
            <a:endParaRPr lang="en-US" sz="3039" dirty="0">
              <a:solidFill>
                <a:srgbClr val="000000"/>
              </a:solidFill>
              <a:latin typeface="Poppins"/>
              <a:ea typeface="Poppins"/>
              <a:cs typeface="Poppins"/>
              <a:sym typeface="Poppins"/>
            </a:endParaRPr>
          </a:p>
          <a:p>
            <a:pPr algn="just">
              <a:lnSpc>
                <a:spcPts val="4212"/>
              </a:lnSpc>
            </a:pPr>
            <a:endParaRPr lang="en-US" sz="3039" dirty="0">
              <a:solidFill>
                <a:srgbClr val="000000"/>
              </a:solidFill>
              <a:latin typeface="Poppins"/>
              <a:ea typeface="Poppins"/>
              <a:cs typeface="Poppins"/>
              <a:sym typeface="Poppins"/>
            </a:endParaRPr>
          </a:p>
        </p:txBody>
      </p:sp>
      <p:grpSp>
        <p:nvGrpSpPr>
          <p:cNvPr id="7" name="Group 7"/>
          <p:cNvGrpSpPr/>
          <p:nvPr/>
        </p:nvGrpSpPr>
        <p:grpSpPr>
          <a:xfrm>
            <a:off x="16934531" y="-1008808"/>
            <a:ext cx="2911941" cy="291194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10" name="Group 10"/>
          <p:cNvGrpSpPr/>
          <p:nvPr/>
        </p:nvGrpSpPr>
        <p:grpSpPr>
          <a:xfrm>
            <a:off x="15182844" y="-1654339"/>
            <a:ext cx="2934823" cy="293482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14" name="TextBox 13">
            <a:extLst>
              <a:ext uri="{FF2B5EF4-FFF2-40B4-BE49-F238E27FC236}">
                <a16:creationId xmlns:a16="http://schemas.microsoft.com/office/drawing/2014/main" id="{C8E89202-F7C8-6677-0C64-DD7F8D8D1C7B}"/>
              </a:ext>
            </a:extLst>
          </p:cNvPr>
          <p:cNvSpPr txBox="1"/>
          <p:nvPr/>
        </p:nvSpPr>
        <p:spPr>
          <a:xfrm>
            <a:off x="2514600" y="2476500"/>
            <a:ext cx="13120174" cy="5207516"/>
          </a:xfrm>
          <a:prstGeom prst="rect">
            <a:avLst/>
          </a:prstGeom>
          <a:noFill/>
        </p:spPr>
        <p:txBody>
          <a:bodyPr wrap="square">
            <a:spAutoFit/>
          </a:bodyPr>
          <a:lstStyle/>
          <a:p>
            <a:pPr>
              <a:lnSpc>
                <a:spcPct val="107000"/>
              </a:lnSpc>
              <a:spcAft>
                <a:spcPts val="800"/>
              </a:spcAft>
            </a:pPr>
            <a:r>
              <a:rPr lang="en-GB" sz="2700" b="1" kern="100" dirty="0">
                <a:effectLst/>
                <a:latin typeface="Aptos" panose="020B0004020202020204" pitchFamily="34" charset="0"/>
                <a:ea typeface="Aptos" panose="020B0004020202020204" pitchFamily="34" charset="0"/>
                <a:cs typeface="Arial" panose="020B0604020202020204" pitchFamily="34" charset="0"/>
              </a:rPr>
              <a:t>WHAT IS IT ?</a:t>
            </a:r>
          </a:p>
          <a:p>
            <a:pPr>
              <a:lnSpc>
                <a:spcPct val="107000"/>
              </a:lnSpc>
              <a:spcAft>
                <a:spcPts val="800"/>
              </a:spcAft>
            </a:pPr>
            <a:endParaRPr lang="en-GB" sz="22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It is a charge on </a:t>
            </a:r>
            <a:r>
              <a:rPr lang="en-GB" sz="2200" b="1" kern="100" dirty="0">
                <a:effectLst/>
                <a:latin typeface="Aptos" panose="020B0004020202020204" pitchFamily="34" charset="0"/>
                <a:ea typeface="Aptos" panose="020B0004020202020204" pitchFamily="34" charset="0"/>
                <a:cs typeface="Arial" panose="020B0604020202020204" pitchFamily="34" charset="0"/>
              </a:rPr>
              <a:t>nearly all </a:t>
            </a:r>
            <a:r>
              <a:rPr lang="en-GB" sz="2200" kern="100" dirty="0">
                <a:effectLst/>
                <a:latin typeface="Aptos" panose="020B0004020202020204" pitchFamily="34" charset="0"/>
                <a:ea typeface="Aptos" panose="020B0004020202020204" pitchFamily="34" charset="0"/>
                <a:cs typeface="Arial" panose="020B0604020202020204" pitchFamily="34" charset="0"/>
              </a:rPr>
              <a:t>packaging sold into the </a:t>
            </a:r>
            <a:r>
              <a:rPr lang="en-GB" sz="2200" b="1" kern="100" dirty="0">
                <a:effectLst/>
                <a:latin typeface="Aptos" panose="020B0004020202020204" pitchFamily="34" charset="0"/>
                <a:ea typeface="Aptos" panose="020B0004020202020204" pitchFamily="34" charset="0"/>
                <a:cs typeface="Arial" panose="020B0604020202020204" pitchFamily="34" charset="0"/>
              </a:rPr>
              <a:t>UK market</a:t>
            </a:r>
            <a:r>
              <a:rPr lang="en-GB" sz="2200" kern="100" dirty="0">
                <a:effectLst/>
                <a:latin typeface="Aptos" panose="020B0004020202020204" pitchFamily="34" charset="0"/>
                <a:ea typeface="Aptos" panose="020B0004020202020204" pitchFamily="34" charset="0"/>
                <a:cs typeface="Arial" panose="020B0604020202020204" pitchFamily="34" charset="0"/>
              </a:rPr>
              <a:t>. It does not apply to export sales.</a:t>
            </a:r>
          </a:p>
          <a:p>
            <a:pPr lvl="0">
              <a:lnSpc>
                <a:spcPct val="107000"/>
              </a:lnSpc>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It has been imposed by the Government and the money raised is to be passed to local councils to improve the collection, treatment and recycling of packaging.</a:t>
            </a: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sz="2700" b="1" kern="100" dirty="0">
                <a:effectLst/>
                <a:latin typeface="Aptos" panose="020B0004020202020204" pitchFamily="34" charset="0"/>
                <a:ea typeface="Aptos" panose="020B0004020202020204" pitchFamily="34" charset="0"/>
                <a:cs typeface="Arial" panose="020B0604020202020204" pitchFamily="34" charset="0"/>
              </a:rPr>
              <a:t>WHEN DOES IT START ? – IT ALREADY HAS !</a:t>
            </a:r>
          </a:p>
          <a:p>
            <a:pPr>
              <a:lnSpc>
                <a:spcPct val="107000"/>
              </a:lnSpc>
              <a:spcAft>
                <a:spcPts val="800"/>
              </a:spcAft>
            </a:pPr>
            <a:endParaRPr lang="en-GB" sz="2200" b="1"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Charges started accruing on 1</a:t>
            </a:r>
            <a:r>
              <a:rPr lang="en-GB" sz="2200" kern="100" baseline="30000" dirty="0">
                <a:effectLst/>
                <a:latin typeface="Aptos" panose="020B0004020202020204" pitchFamily="34" charset="0"/>
                <a:ea typeface="Aptos" panose="020B0004020202020204" pitchFamily="34" charset="0"/>
                <a:cs typeface="Arial" panose="020B0604020202020204" pitchFamily="34" charset="0"/>
              </a:rPr>
              <a:t>st</a:t>
            </a:r>
            <a:r>
              <a:rPr lang="en-GB" sz="2200" kern="100" dirty="0">
                <a:effectLst/>
                <a:latin typeface="Aptos" panose="020B0004020202020204" pitchFamily="34" charset="0"/>
                <a:ea typeface="Aptos" panose="020B0004020202020204" pitchFamily="34" charset="0"/>
                <a:cs typeface="Arial" panose="020B0604020202020204" pitchFamily="34" charset="0"/>
              </a:rPr>
              <a:t> January 2025.</a:t>
            </a:r>
          </a:p>
          <a:p>
            <a:pPr lvl="0">
              <a:lnSpc>
                <a:spcPct val="107000"/>
              </a:lnSpc>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Reporting requirements started in 2024.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35229"/>
            <a:ext cx="1820055" cy="2054840"/>
          </a:xfrm>
          <a:custGeom>
            <a:avLst/>
            <a:gdLst/>
            <a:ahLst/>
            <a:cxnLst/>
            <a:rect l="l" t="t" r="r" b="b"/>
            <a:pathLst>
              <a:path w="1820055" h="2054840">
                <a:moveTo>
                  <a:pt x="0" y="0"/>
                </a:moveTo>
                <a:lnTo>
                  <a:pt x="1820055" y="0"/>
                </a:lnTo>
                <a:lnTo>
                  <a:pt x="1820055" y="2054840"/>
                </a:lnTo>
                <a:lnTo>
                  <a:pt x="0" y="2054840"/>
                </a:lnTo>
                <a:lnTo>
                  <a:pt x="0" y="0"/>
                </a:lnTo>
                <a:close/>
              </a:path>
            </a:pathLst>
          </a:custGeom>
          <a:blipFill>
            <a:blip r:embed="rId2"/>
            <a:stretch>
              <a:fillRect r="-1135840"/>
            </a:stretch>
          </a:blipFill>
        </p:spPr>
        <p:txBody>
          <a:bodyPr/>
          <a:lstStyle/>
          <a:p>
            <a:endParaRPr lang="en-GB"/>
          </a:p>
        </p:txBody>
      </p:sp>
      <p:sp>
        <p:nvSpPr>
          <p:cNvPr id="3" name="TextBox 3"/>
          <p:cNvSpPr txBox="1"/>
          <p:nvPr/>
        </p:nvSpPr>
        <p:spPr>
          <a:xfrm>
            <a:off x="672767" y="2351969"/>
            <a:ext cx="14510078" cy="2352567"/>
          </a:xfrm>
          <a:prstGeom prst="rect">
            <a:avLst/>
          </a:prstGeom>
        </p:spPr>
        <p:txBody>
          <a:bodyPr lIns="0" tIns="0" rIns="0" bIns="0" rtlCol="0" anchor="t">
            <a:spAutoFit/>
          </a:bodyPr>
          <a:lstStyle/>
          <a:p>
            <a:pPr algn="just">
              <a:lnSpc>
                <a:spcPts val="3617"/>
              </a:lnSpc>
            </a:pPr>
            <a:endParaRPr dirty="0"/>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4212"/>
              </a:lnSpc>
            </a:pPr>
            <a:endParaRPr lang="en-US" sz="2839" dirty="0">
              <a:solidFill>
                <a:srgbClr val="000000"/>
              </a:solidFill>
              <a:latin typeface="Poppins"/>
              <a:ea typeface="Poppins"/>
              <a:cs typeface="Poppins"/>
              <a:sym typeface="Poppins"/>
            </a:endParaRPr>
          </a:p>
        </p:txBody>
      </p:sp>
      <p:sp>
        <p:nvSpPr>
          <p:cNvPr id="4" name="Freeform 4"/>
          <p:cNvSpPr/>
          <p:nvPr/>
        </p:nvSpPr>
        <p:spPr>
          <a:xfrm>
            <a:off x="15377324" y="2221858"/>
            <a:ext cx="2595891" cy="1348297"/>
          </a:xfrm>
          <a:custGeom>
            <a:avLst/>
            <a:gdLst/>
            <a:ahLst/>
            <a:cxnLst/>
            <a:rect l="l" t="t" r="r" b="b"/>
            <a:pathLst>
              <a:path w="2595891" h="1348297">
                <a:moveTo>
                  <a:pt x="0" y="0"/>
                </a:moveTo>
                <a:lnTo>
                  <a:pt x="2595891" y="0"/>
                </a:lnTo>
                <a:lnTo>
                  <a:pt x="2595891" y="1348296"/>
                </a:lnTo>
                <a:lnTo>
                  <a:pt x="0" y="1348296"/>
                </a:lnTo>
                <a:lnTo>
                  <a:pt x="0" y="0"/>
                </a:lnTo>
                <a:close/>
              </a:path>
            </a:pathLst>
          </a:custGeom>
          <a:blipFill>
            <a:blip r:embed="rId3"/>
            <a:stretch>
              <a:fillRect/>
            </a:stretch>
          </a:blipFill>
        </p:spPr>
        <p:txBody>
          <a:bodyPr/>
          <a:lstStyle/>
          <a:p>
            <a:endParaRPr lang="en-GB"/>
          </a:p>
        </p:txBody>
      </p:sp>
      <p:sp>
        <p:nvSpPr>
          <p:cNvPr id="5" name="Freeform 5"/>
          <p:cNvSpPr/>
          <p:nvPr/>
        </p:nvSpPr>
        <p:spPr>
          <a:xfrm>
            <a:off x="15679183" y="8274506"/>
            <a:ext cx="2072551" cy="1554413"/>
          </a:xfrm>
          <a:custGeom>
            <a:avLst/>
            <a:gdLst/>
            <a:ahLst/>
            <a:cxnLst/>
            <a:rect l="l" t="t" r="r" b="b"/>
            <a:pathLst>
              <a:path w="2072551" h="1554413">
                <a:moveTo>
                  <a:pt x="0" y="0"/>
                </a:moveTo>
                <a:lnTo>
                  <a:pt x="2072552" y="0"/>
                </a:lnTo>
                <a:lnTo>
                  <a:pt x="2072552" y="1554413"/>
                </a:lnTo>
                <a:lnTo>
                  <a:pt x="0" y="1554413"/>
                </a:lnTo>
                <a:lnTo>
                  <a:pt x="0" y="0"/>
                </a:lnTo>
                <a:close/>
              </a:path>
            </a:pathLst>
          </a:custGeom>
          <a:blipFill>
            <a:blip r:embed="rId4"/>
            <a:stretch>
              <a:fillRect/>
            </a:stretch>
          </a:blipFill>
        </p:spPr>
        <p:txBody>
          <a:bodyPr/>
          <a:lstStyle/>
          <a:p>
            <a:endParaRPr lang="en-GB"/>
          </a:p>
        </p:txBody>
      </p:sp>
      <p:sp>
        <p:nvSpPr>
          <p:cNvPr id="6" name="Freeform 6"/>
          <p:cNvSpPr/>
          <p:nvPr/>
        </p:nvSpPr>
        <p:spPr>
          <a:xfrm>
            <a:off x="15799587" y="3823631"/>
            <a:ext cx="1751365" cy="1319869"/>
          </a:xfrm>
          <a:custGeom>
            <a:avLst/>
            <a:gdLst/>
            <a:ahLst/>
            <a:cxnLst/>
            <a:rect l="l" t="t" r="r" b="b"/>
            <a:pathLst>
              <a:path w="1751365" h="1319869">
                <a:moveTo>
                  <a:pt x="0" y="0"/>
                </a:moveTo>
                <a:lnTo>
                  <a:pt x="1751365" y="0"/>
                </a:lnTo>
                <a:lnTo>
                  <a:pt x="1751365" y="1319869"/>
                </a:lnTo>
                <a:lnTo>
                  <a:pt x="0" y="1319869"/>
                </a:lnTo>
                <a:lnTo>
                  <a:pt x="0" y="0"/>
                </a:lnTo>
                <a:close/>
              </a:path>
            </a:pathLst>
          </a:custGeom>
          <a:blipFill>
            <a:blip r:embed="rId5"/>
            <a:stretch>
              <a:fillRect/>
            </a:stretch>
          </a:blipFill>
        </p:spPr>
        <p:txBody>
          <a:bodyPr/>
          <a:lstStyle/>
          <a:p>
            <a:endParaRPr lang="en-GB"/>
          </a:p>
        </p:txBody>
      </p:sp>
      <p:sp>
        <p:nvSpPr>
          <p:cNvPr id="7" name="Freeform 7"/>
          <p:cNvSpPr/>
          <p:nvPr/>
        </p:nvSpPr>
        <p:spPr>
          <a:xfrm>
            <a:off x="15598805" y="5806209"/>
            <a:ext cx="2152929" cy="1963472"/>
          </a:xfrm>
          <a:custGeom>
            <a:avLst/>
            <a:gdLst/>
            <a:ahLst/>
            <a:cxnLst/>
            <a:rect l="l" t="t" r="r" b="b"/>
            <a:pathLst>
              <a:path w="2152929" h="1963472">
                <a:moveTo>
                  <a:pt x="0" y="0"/>
                </a:moveTo>
                <a:lnTo>
                  <a:pt x="2152930" y="0"/>
                </a:lnTo>
                <a:lnTo>
                  <a:pt x="2152930" y="1963472"/>
                </a:lnTo>
                <a:lnTo>
                  <a:pt x="0" y="1963472"/>
                </a:lnTo>
                <a:lnTo>
                  <a:pt x="0" y="0"/>
                </a:lnTo>
                <a:close/>
              </a:path>
            </a:pathLst>
          </a:custGeom>
          <a:blipFill>
            <a:blip r:embed="rId6"/>
            <a:stretch>
              <a:fillRect/>
            </a:stretch>
          </a:blipFill>
        </p:spPr>
        <p:txBody>
          <a:bodyPr/>
          <a:lstStyle/>
          <a:p>
            <a:endParaRPr lang="en-GB"/>
          </a:p>
        </p:txBody>
      </p:sp>
      <p:grpSp>
        <p:nvGrpSpPr>
          <p:cNvPr id="9" name="Group 9"/>
          <p:cNvGrpSpPr/>
          <p:nvPr/>
        </p:nvGrpSpPr>
        <p:grpSpPr>
          <a:xfrm>
            <a:off x="16934531" y="-1008808"/>
            <a:ext cx="2911941" cy="291194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12" name="Group 12"/>
          <p:cNvGrpSpPr/>
          <p:nvPr/>
        </p:nvGrpSpPr>
        <p:grpSpPr>
          <a:xfrm>
            <a:off x="15182844" y="-1654339"/>
            <a:ext cx="2934823" cy="293482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17" name="TextBox 16">
            <a:extLst>
              <a:ext uri="{FF2B5EF4-FFF2-40B4-BE49-F238E27FC236}">
                <a16:creationId xmlns:a16="http://schemas.microsoft.com/office/drawing/2014/main" id="{D1E95791-7455-8CEE-9C25-15AE6779C5B6}"/>
              </a:ext>
            </a:extLst>
          </p:cNvPr>
          <p:cNvSpPr txBox="1"/>
          <p:nvPr/>
        </p:nvSpPr>
        <p:spPr>
          <a:xfrm>
            <a:off x="1905000" y="2734058"/>
            <a:ext cx="12974781" cy="5801653"/>
          </a:xfrm>
          <a:prstGeom prst="rect">
            <a:avLst/>
          </a:prstGeom>
          <a:noFill/>
        </p:spPr>
        <p:txBody>
          <a:bodyPr wrap="square">
            <a:spAutoFit/>
          </a:bodyPr>
          <a:lstStyle/>
          <a:p>
            <a:pPr>
              <a:lnSpc>
                <a:spcPct val="107000"/>
              </a:lnSpc>
              <a:spcAft>
                <a:spcPts val="800"/>
              </a:spcAft>
            </a:pPr>
            <a:r>
              <a:rPr lang="en-GB" sz="2700" b="1" kern="100" dirty="0">
                <a:effectLst/>
                <a:latin typeface="Aptos" panose="020B0004020202020204" pitchFamily="34" charset="0"/>
                <a:ea typeface="Aptos" panose="020B0004020202020204" pitchFamily="34" charset="0"/>
                <a:cs typeface="Arial" panose="020B0604020202020204" pitchFamily="34" charset="0"/>
              </a:rPr>
              <a:t>DO I NEED TO DO ANYTHING ?</a:t>
            </a:r>
          </a:p>
          <a:p>
            <a:pPr>
              <a:lnSpc>
                <a:spcPct val="107000"/>
              </a:lnSpc>
              <a:spcAft>
                <a:spcPts val="800"/>
              </a:spcAft>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lvl="0">
              <a:lnSpc>
                <a:spcPct val="107000"/>
              </a:lnSpc>
            </a:pPr>
            <a:r>
              <a:rPr lang="en-GB" sz="2200" kern="100" dirty="0">
                <a:effectLst/>
                <a:latin typeface="Aptos" panose="020B0004020202020204" pitchFamily="34" charset="0"/>
                <a:ea typeface="Aptos" panose="020B0004020202020204" pitchFamily="34" charset="0"/>
                <a:cs typeface="Arial" panose="020B0604020202020204" pitchFamily="34" charset="0"/>
              </a:rPr>
              <a:t>You will need to register and collect packaging data if</a:t>
            </a:r>
            <a:endParaRPr lang="en-GB" sz="2200" kern="100" dirty="0">
              <a:latin typeface="Aptos" panose="020B0004020202020204" pitchFamily="34" charset="0"/>
              <a:ea typeface="Aptos" panose="020B0004020202020204" pitchFamily="34" charset="0"/>
              <a:cs typeface="Arial" panose="020B0604020202020204" pitchFamily="34" charset="0"/>
            </a:endParaRPr>
          </a:p>
          <a:p>
            <a:pPr lvl="0">
              <a:lnSpc>
                <a:spcPct val="107000"/>
              </a:lnSpc>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You carry out one or more “Packaging Activity” (see next slide) AND</a:t>
            </a:r>
          </a:p>
          <a:p>
            <a:pPr marL="342900" lvl="0" indent="-342900">
              <a:lnSpc>
                <a:spcPct val="107000"/>
              </a:lnSpc>
              <a:buFont typeface="Arial" panose="020B0604020202020204" pitchFamily="34" charset="0"/>
              <a:buChar char="•"/>
            </a:pPr>
            <a:endParaRPr lang="en-GB" sz="2200" kern="100" dirty="0">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You turnover is over £1m AND</a:t>
            </a:r>
          </a:p>
          <a:p>
            <a:pPr marL="342900" lvl="0" indent="-342900">
              <a:lnSpc>
                <a:spcPct val="107000"/>
              </a:lnSpc>
              <a:buFont typeface="Arial" panose="020B0604020202020204" pitchFamily="34" charset="0"/>
              <a:buChar char="•"/>
            </a:pPr>
            <a:endParaRPr lang="en-GB" sz="2200" kern="100" dirty="0">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You import or supply more than 25 tonnes of packaging AND</a:t>
            </a:r>
          </a:p>
          <a:p>
            <a:pPr lvl="0">
              <a:lnSpc>
                <a:spcPct val="107000"/>
              </a:lnSpc>
            </a:pPr>
            <a:endParaRPr lang="en-GB" sz="2200" kern="100" dirty="0">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You are not a charity.</a:t>
            </a:r>
          </a:p>
          <a:p>
            <a:pPr marL="342900" lvl="0" indent="-342900">
              <a:lnSpc>
                <a:spcPct val="107000"/>
              </a:lnSpc>
              <a:buFont typeface="Arial" panose="020B0604020202020204" pitchFamily="34" charset="0"/>
              <a:buChar char="•"/>
            </a:pPr>
            <a:endParaRPr lang="en-GB" sz="2200" kern="100" dirty="0">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If you need to register, you will be classified as a “large” organisation if your turnover is over £2m and more than 50 tonnes of packaging are handled by your organisation. In this case you will appear on the large producer list published by the Government but only once you have submitted your packaging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ED6C6-B806-8A38-BA1B-FE85779BEA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F30F2F8-E65D-FF0C-E814-E9F6F988EE85}"/>
              </a:ext>
            </a:extLst>
          </p:cNvPr>
          <p:cNvSpPr/>
          <p:nvPr/>
        </p:nvSpPr>
        <p:spPr>
          <a:xfrm>
            <a:off x="1028700" y="335229"/>
            <a:ext cx="1820055" cy="2054840"/>
          </a:xfrm>
          <a:custGeom>
            <a:avLst/>
            <a:gdLst/>
            <a:ahLst/>
            <a:cxnLst/>
            <a:rect l="l" t="t" r="r" b="b"/>
            <a:pathLst>
              <a:path w="1820055" h="2054840">
                <a:moveTo>
                  <a:pt x="0" y="0"/>
                </a:moveTo>
                <a:lnTo>
                  <a:pt x="1820055" y="0"/>
                </a:lnTo>
                <a:lnTo>
                  <a:pt x="1820055" y="2054840"/>
                </a:lnTo>
                <a:lnTo>
                  <a:pt x="0" y="2054840"/>
                </a:lnTo>
                <a:lnTo>
                  <a:pt x="0" y="0"/>
                </a:lnTo>
                <a:close/>
              </a:path>
            </a:pathLst>
          </a:custGeom>
          <a:blipFill>
            <a:blip r:embed="rId2"/>
            <a:stretch>
              <a:fillRect r="-1135840"/>
            </a:stretch>
          </a:blipFill>
        </p:spPr>
        <p:txBody>
          <a:bodyPr/>
          <a:lstStyle/>
          <a:p>
            <a:endParaRPr lang="en-GB"/>
          </a:p>
        </p:txBody>
      </p:sp>
      <p:sp>
        <p:nvSpPr>
          <p:cNvPr id="3" name="TextBox 3">
            <a:extLst>
              <a:ext uri="{FF2B5EF4-FFF2-40B4-BE49-F238E27FC236}">
                <a16:creationId xmlns:a16="http://schemas.microsoft.com/office/drawing/2014/main" id="{1BCE7C75-B46C-B335-E476-077788BC2C40}"/>
              </a:ext>
            </a:extLst>
          </p:cNvPr>
          <p:cNvSpPr txBox="1"/>
          <p:nvPr/>
        </p:nvSpPr>
        <p:spPr>
          <a:xfrm>
            <a:off x="672767" y="2351969"/>
            <a:ext cx="14510078" cy="2352567"/>
          </a:xfrm>
          <a:prstGeom prst="rect">
            <a:avLst/>
          </a:prstGeom>
        </p:spPr>
        <p:txBody>
          <a:bodyPr lIns="0" tIns="0" rIns="0" bIns="0" rtlCol="0" anchor="t">
            <a:spAutoFit/>
          </a:bodyPr>
          <a:lstStyle/>
          <a:p>
            <a:pPr algn="just">
              <a:lnSpc>
                <a:spcPts val="3617"/>
              </a:lnSpc>
            </a:pPr>
            <a:endParaRPr dirty="0"/>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4212"/>
              </a:lnSpc>
            </a:pPr>
            <a:endParaRPr lang="en-US" sz="2839" dirty="0">
              <a:solidFill>
                <a:srgbClr val="000000"/>
              </a:solidFill>
              <a:latin typeface="Poppins"/>
              <a:ea typeface="Poppins"/>
              <a:cs typeface="Poppins"/>
              <a:sym typeface="Poppins"/>
            </a:endParaRPr>
          </a:p>
        </p:txBody>
      </p:sp>
      <p:sp>
        <p:nvSpPr>
          <p:cNvPr id="4" name="Freeform 4">
            <a:extLst>
              <a:ext uri="{FF2B5EF4-FFF2-40B4-BE49-F238E27FC236}">
                <a16:creationId xmlns:a16="http://schemas.microsoft.com/office/drawing/2014/main" id="{A3A3153C-2A4C-0A92-7A9E-6513B1E93ABB}"/>
              </a:ext>
            </a:extLst>
          </p:cNvPr>
          <p:cNvSpPr/>
          <p:nvPr/>
        </p:nvSpPr>
        <p:spPr>
          <a:xfrm>
            <a:off x="15377324" y="2221858"/>
            <a:ext cx="2595891" cy="1348297"/>
          </a:xfrm>
          <a:custGeom>
            <a:avLst/>
            <a:gdLst/>
            <a:ahLst/>
            <a:cxnLst/>
            <a:rect l="l" t="t" r="r" b="b"/>
            <a:pathLst>
              <a:path w="2595891" h="1348297">
                <a:moveTo>
                  <a:pt x="0" y="0"/>
                </a:moveTo>
                <a:lnTo>
                  <a:pt x="2595891" y="0"/>
                </a:lnTo>
                <a:lnTo>
                  <a:pt x="2595891" y="1348296"/>
                </a:lnTo>
                <a:lnTo>
                  <a:pt x="0" y="1348296"/>
                </a:lnTo>
                <a:lnTo>
                  <a:pt x="0" y="0"/>
                </a:lnTo>
                <a:close/>
              </a:path>
            </a:pathLst>
          </a:custGeom>
          <a:blipFill>
            <a:blip r:embed="rId3"/>
            <a:stretch>
              <a:fillRect/>
            </a:stretch>
          </a:blipFill>
        </p:spPr>
        <p:txBody>
          <a:bodyPr/>
          <a:lstStyle/>
          <a:p>
            <a:endParaRPr lang="en-GB"/>
          </a:p>
        </p:txBody>
      </p:sp>
      <p:sp>
        <p:nvSpPr>
          <p:cNvPr id="5" name="Freeform 5">
            <a:extLst>
              <a:ext uri="{FF2B5EF4-FFF2-40B4-BE49-F238E27FC236}">
                <a16:creationId xmlns:a16="http://schemas.microsoft.com/office/drawing/2014/main" id="{1E479BAE-C262-D22C-0E8D-FAFCB0ADC6AA}"/>
              </a:ext>
            </a:extLst>
          </p:cNvPr>
          <p:cNvSpPr/>
          <p:nvPr/>
        </p:nvSpPr>
        <p:spPr>
          <a:xfrm>
            <a:off x="15679183" y="8274506"/>
            <a:ext cx="2072551" cy="1554413"/>
          </a:xfrm>
          <a:custGeom>
            <a:avLst/>
            <a:gdLst/>
            <a:ahLst/>
            <a:cxnLst/>
            <a:rect l="l" t="t" r="r" b="b"/>
            <a:pathLst>
              <a:path w="2072551" h="1554413">
                <a:moveTo>
                  <a:pt x="0" y="0"/>
                </a:moveTo>
                <a:lnTo>
                  <a:pt x="2072552" y="0"/>
                </a:lnTo>
                <a:lnTo>
                  <a:pt x="2072552" y="1554413"/>
                </a:lnTo>
                <a:lnTo>
                  <a:pt x="0" y="1554413"/>
                </a:lnTo>
                <a:lnTo>
                  <a:pt x="0" y="0"/>
                </a:lnTo>
                <a:close/>
              </a:path>
            </a:pathLst>
          </a:custGeom>
          <a:blipFill>
            <a:blip r:embed="rId4"/>
            <a:stretch>
              <a:fillRect/>
            </a:stretch>
          </a:blipFill>
        </p:spPr>
        <p:txBody>
          <a:bodyPr/>
          <a:lstStyle/>
          <a:p>
            <a:endParaRPr lang="en-GB"/>
          </a:p>
        </p:txBody>
      </p:sp>
      <p:sp>
        <p:nvSpPr>
          <p:cNvPr id="6" name="Freeform 6">
            <a:extLst>
              <a:ext uri="{FF2B5EF4-FFF2-40B4-BE49-F238E27FC236}">
                <a16:creationId xmlns:a16="http://schemas.microsoft.com/office/drawing/2014/main" id="{9CEE18D4-8B91-3D6A-F7B4-A76B1D9A0B55}"/>
              </a:ext>
            </a:extLst>
          </p:cNvPr>
          <p:cNvSpPr/>
          <p:nvPr/>
        </p:nvSpPr>
        <p:spPr>
          <a:xfrm>
            <a:off x="15799587" y="3823631"/>
            <a:ext cx="1751365" cy="1319869"/>
          </a:xfrm>
          <a:custGeom>
            <a:avLst/>
            <a:gdLst/>
            <a:ahLst/>
            <a:cxnLst/>
            <a:rect l="l" t="t" r="r" b="b"/>
            <a:pathLst>
              <a:path w="1751365" h="1319869">
                <a:moveTo>
                  <a:pt x="0" y="0"/>
                </a:moveTo>
                <a:lnTo>
                  <a:pt x="1751365" y="0"/>
                </a:lnTo>
                <a:lnTo>
                  <a:pt x="1751365" y="1319869"/>
                </a:lnTo>
                <a:lnTo>
                  <a:pt x="0" y="1319869"/>
                </a:lnTo>
                <a:lnTo>
                  <a:pt x="0" y="0"/>
                </a:lnTo>
                <a:close/>
              </a:path>
            </a:pathLst>
          </a:custGeom>
          <a:blipFill>
            <a:blip r:embed="rId5"/>
            <a:stretch>
              <a:fillRect/>
            </a:stretch>
          </a:blipFill>
        </p:spPr>
        <p:txBody>
          <a:bodyPr/>
          <a:lstStyle/>
          <a:p>
            <a:endParaRPr lang="en-GB"/>
          </a:p>
        </p:txBody>
      </p:sp>
      <p:sp>
        <p:nvSpPr>
          <p:cNvPr id="7" name="Freeform 7">
            <a:extLst>
              <a:ext uri="{FF2B5EF4-FFF2-40B4-BE49-F238E27FC236}">
                <a16:creationId xmlns:a16="http://schemas.microsoft.com/office/drawing/2014/main" id="{5B90F12D-2834-BD10-7463-DC0941E9F69A}"/>
              </a:ext>
            </a:extLst>
          </p:cNvPr>
          <p:cNvSpPr/>
          <p:nvPr/>
        </p:nvSpPr>
        <p:spPr>
          <a:xfrm>
            <a:off x="15598805" y="5806209"/>
            <a:ext cx="2152929" cy="1963472"/>
          </a:xfrm>
          <a:custGeom>
            <a:avLst/>
            <a:gdLst/>
            <a:ahLst/>
            <a:cxnLst/>
            <a:rect l="l" t="t" r="r" b="b"/>
            <a:pathLst>
              <a:path w="2152929" h="1963472">
                <a:moveTo>
                  <a:pt x="0" y="0"/>
                </a:moveTo>
                <a:lnTo>
                  <a:pt x="2152930" y="0"/>
                </a:lnTo>
                <a:lnTo>
                  <a:pt x="2152930" y="1963472"/>
                </a:lnTo>
                <a:lnTo>
                  <a:pt x="0" y="1963472"/>
                </a:lnTo>
                <a:lnTo>
                  <a:pt x="0" y="0"/>
                </a:lnTo>
                <a:close/>
              </a:path>
            </a:pathLst>
          </a:custGeom>
          <a:blipFill>
            <a:blip r:embed="rId6"/>
            <a:stretch>
              <a:fillRect/>
            </a:stretch>
          </a:blipFill>
        </p:spPr>
        <p:txBody>
          <a:bodyPr/>
          <a:lstStyle/>
          <a:p>
            <a:endParaRPr lang="en-GB"/>
          </a:p>
        </p:txBody>
      </p:sp>
      <p:grpSp>
        <p:nvGrpSpPr>
          <p:cNvPr id="9" name="Group 9">
            <a:extLst>
              <a:ext uri="{FF2B5EF4-FFF2-40B4-BE49-F238E27FC236}">
                <a16:creationId xmlns:a16="http://schemas.microsoft.com/office/drawing/2014/main" id="{5A00AB8E-DDD1-A11B-963B-F74B199B284F}"/>
              </a:ext>
            </a:extLst>
          </p:cNvPr>
          <p:cNvGrpSpPr/>
          <p:nvPr/>
        </p:nvGrpSpPr>
        <p:grpSpPr>
          <a:xfrm>
            <a:off x="16934531" y="-1008808"/>
            <a:ext cx="2911941" cy="2911941"/>
            <a:chOff x="0" y="0"/>
            <a:chExt cx="812800" cy="812800"/>
          </a:xfrm>
        </p:grpSpPr>
        <p:sp>
          <p:nvSpPr>
            <p:cNvPr id="10" name="Freeform 10">
              <a:extLst>
                <a:ext uri="{FF2B5EF4-FFF2-40B4-BE49-F238E27FC236}">
                  <a16:creationId xmlns:a16="http://schemas.microsoft.com/office/drawing/2014/main" id="{75479D4C-2C23-2BF0-61A0-E26368F1AE7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11" name="TextBox 11">
              <a:extLst>
                <a:ext uri="{FF2B5EF4-FFF2-40B4-BE49-F238E27FC236}">
                  <a16:creationId xmlns:a16="http://schemas.microsoft.com/office/drawing/2014/main" id="{BE2C949C-EB46-1616-A1AF-422F7F63738C}"/>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12" name="Group 12">
            <a:extLst>
              <a:ext uri="{FF2B5EF4-FFF2-40B4-BE49-F238E27FC236}">
                <a16:creationId xmlns:a16="http://schemas.microsoft.com/office/drawing/2014/main" id="{16A5BBE9-7F1B-7779-6FB7-4503AC86BCA5}"/>
              </a:ext>
            </a:extLst>
          </p:cNvPr>
          <p:cNvGrpSpPr/>
          <p:nvPr/>
        </p:nvGrpSpPr>
        <p:grpSpPr>
          <a:xfrm>
            <a:off x="15182844" y="-1654339"/>
            <a:ext cx="2934823" cy="2934823"/>
            <a:chOff x="0" y="0"/>
            <a:chExt cx="812800" cy="812800"/>
          </a:xfrm>
        </p:grpSpPr>
        <p:sp>
          <p:nvSpPr>
            <p:cNvPr id="13" name="Freeform 13">
              <a:extLst>
                <a:ext uri="{FF2B5EF4-FFF2-40B4-BE49-F238E27FC236}">
                  <a16:creationId xmlns:a16="http://schemas.microsoft.com/office/drawing/2014/main" id="{883D42AB-8CD8-6058-6137-07621508B42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14" name="TextBox 14">
              <a:extLst>
                <a:ext uri="{FF2B5EF4-FFF2-40B4-BE49-F238E27FC236}">
                  <a16:creationId xmlns:a16="http://schemas.microsoft.com/office/drawing/2014/main" id="{8B5B98CB-D44D-FEB3-4E4E-0FA792264E6C}"/>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17" name="TextBox 16">
            <a:extLst>
              <a:ext uri="{FF2B5EF4-FFF2-40B4-BE49-F238E27FC236}">
                <a16:creationId xmlns:a16="http://schemas.microsoft.com/office/drawing/2014/main" id="{4F89F499-6F30-82A3-6BF9-0E52CB46CEAF}"/>
              </a:ext>
            </a:extLst>
          </p:cNvPr>
          <p:cNvSpPr txBox="1"/>
          <p:nvPr/>
        </p:nvSpPr>
        <p:spPr>
          <a:xfrm>
            <a:off x="1905000" y="2734058"/>
            <a:ext cx="12974781" cy="7148175"/>
          </a:xfrm>
          <a:prstGeom prst="rect">
            <a:avLst/>
          </a:prstGeom>
          <a:noFill/>
        </p:spPr>
        <p:txBody>
          <a:bodyPr wrap="square">
            <a:spAutoFit/>
          </a:bodyPr>
          <a:lstStyle/>
          <a:p>
            <a:pPr>
              <a:lnSpc>
                <a:spcPct val="107000"/>
              </a:lnSpc>
              <a:spcAft>
                <a:spcPts val="800"/>
              </a:spcAft>
            </a:pPr>
            <a:r>
              <a:rPr lang="en-GB" sz="2700" b="1" kern="100" dirty="0">
                <a:effectLst/>
                <a:latin typeface="Aptos" panose="020B0004020202020204" pitchFamily="34" charset="0"/>
                <a:ea typeface="Aptos" panose="020B0004020202020204" pitchFamily="34" charset="0"/>
                <a:cs typeface="Arial" panose="020B0604020202020204" pitchFamily="34" charset="0"/>
              </a:rPr>
              <a:t>WHAT IS A “PACKAGING ACTIVITY”</a:t>
            </a:r>
          </a:p>
          <a:p>
            <a:pPr lvl="0">
              <a:lnSpc>
                <a:spcPct val="107000"/>
              </a:lnSpc>
            </a:pPr>
            <a:r>
              <a:rPr lang="en-GB" sz="2200" kern="100" dirty="0">
                <a:effectLst/>
                <a:latin typeface="Aptos" panose="020B0004020202020204" pitchFamily="34" charset="0"/>
                <a:ea typeface="Aptos" panose="020B0004020202020204" pitchFamily="34" charset="0"/>
                <a:cs typeface="Arial" panose="020B0604020202020204" pitchFamily="34" charset="0"/>
              </a:rPr>
              <a:t>Broadly speaking a “Packaging Activity” is</a:t>
            </a:r>
          </a:p>
          <a:p>
            <a:pPr lvl="0">
              <a:lnSpc>
                <a:spcPct val="107000"/>
              </a:lnSpc>
            </a:pPr>
            <a:endParaRPr lang="en-GB" sz="2200" kern="100" dirty="0">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Placing goods into packaging (i.e. filling the packaging) OR</a:t>
            </a:r>
          </a:p>
          <a:p>
            <a:pPr marL="342900" lvl="0" indent="-342900">
              <a:lnSpc>
                <a:spcPct val="107000"/>
              </a:lnSpc>
              <a:buFont typeface="Arial" panose="020B0604020202020204" pitchFamily="34" charset="0"/>
              <a:buChar char="•"/>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Importing products already in packaging OR</a:t>
            </a:r>
          </a:p>
          <a:p>
            <a:pPr marL="342900" lvl="0" indent="-342900">
              <a:lnSpc>
                <a:spcPct val="107000"/>
              </a:lnSpc>
              <a:buFont typeface="Arial" panose="020B0604020202020204" pitchFamily="34" charset="0"/>
              <a:buChar char="•"/>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Importing or manufacturing empty packaging that is not ultimately supplied to a registered (large) business who fills that packaging OR</a:t>
            </a:r>
          </a:p>
          <a:p>
            <a:pPr marL="342900" lvl="0" indent="-342900">
              <a:lnSpc>
                <a:spcPct val="107000"/>
              </a:lnSpc>
              <a:buFont typeface="Arial" panose="020B0604020202020204" pitchFamily="34" charset="0"/>
              <a:buChar char="•"/>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Supplying (or organising the supply of)</a:t>
            </a:r>
            <a:r>
              <a:rPr lang="en-GB" sz="22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 </a:t>
            </a:r>
            <a:r>
              <a:rPr lang="en-GB" sz="2200" kern="100" dirty="0">
                <a:effectLst/>
                <a:latin typeface="Aptos" panose="020B0004020202020204" pitchFamily="34" charset="0"/>
                <a:ea typeface="Aptos" panose="020B0004020202020204" pitchFamily="34" charset="0"/>
                <a:cs typeface="Arial" panose="020B0604020202020204" pitchFamily="34" charset="0"/>
              </a:rPr>
              <a:t>goods in the UK under your own brand (the brand being for the goods not the packaging) OR</a:t>
            </a:r>
          </a:p>
          <a:p>
            <a:pPr marL="342900" lvl="0" indent="-342900">
              <a:lnSpc>
                <a:spcPct val="107000"/>
              </a:lnSpc>
              <a:buFont typeface="Arial" panose="020B0604020202020204" pitchFamily="34" charset="0"/>
              <a:buChar char="•"/>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Hiring or loaning out reusable packaging OR</a:t>
            </a:r>
          </a:p>
          <a:p>
            <a:pPr lvl="0">
              <a:lnSpc>
                <a:spcPct val="107000"/>
              </a:lnSpc>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Operating a website that allows firms outside the UK to sell goods into the UK OR</a:t>
            </a:r>
          </a:p>
          <a:p>
            <a:pPr marL="342900" lvl="0" indent="-342900">
              <a:lnSpc>
                <a:spcPct val="107000"/>
              </a:lnSpc>
              <a:buFont typeface="Arial" panose="020B0604020202020204" pitchFamily="34" charset="0"/>
              <a:buChar char="•"/>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Arial" panose="020B0604020202020204" pitchFamily="34" charset="0"/>
              <a:buChar char="•"/>
            </a:pPr>
            <a:r>
              <a:rPr lang="en-GB" sz="2200" dirty="0">
                <a:effectLst/>
                <a:latin typeface="Aptos" panose="020B0004020202020204" pitchFamily="34" charset="0"/>
                <a:ea typeface="Aptos" panose="020B0004020202020204" pitchFamily="34" charset="0"/>
                <a:cs typeface="Arial" panose="020B0604020202020204" pitchFamily="34" charset="0"/>
              </a:rPr>
              <a:t>Supplying filled packaging to the end user if it has not been accounted for by someone else in the supply chain</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9731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2DBCC-D93D-468D-852F-C96A3FC80E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A2C277-BFC3-AF23-93CD-BE482D75C5BE}"/>
              </a:ext>
            </a:extLst>
          </p:cNvPr>
          <p:cNvSpPr/>
          <p:nvPr/>
        </p:nvSpPr>
        <p:spPr>
          <a:xfrm>
            <a:off x="1028700" y="335229"/>
            <a:ext cx="1820055" cy="2054840"/>
          </a:xfrm>
          <a:custGeom>
            <a:avLst/>
            <a:gdLst/>
            <a:ahLst/>
            <a:cxnLst/>
            <a:rect l="l" t="t" r="r" b="b"/>
            <a:pathLst>
              <a:path w="1820055" h="2054840">
                <a:moveTo>
                  <a:pt x="0" y="0"/>
                </a:moveTo>
                <a:lnTo>
                  <a:pt x="1820055" y="0"/>
                </a:lnTo>
                <a:lnTo>
                  <a:pt x="1820055" y="2054840"/>
                </a:lnTo>
                <a:lnTo>
                  <a:pt x="0" y="2054840"/>
                </a:lnTo>
                <a:lnTo>
                  <a:pt x="0" y="0"/>
                </a:lnTo>
                <a:close/>
              </a:path>
            </a:pathLst>
          </a:custGeom>
          <a:blipFill>
            <a:blip r:embed="rId2"/>
            <a:stretch>
              <a:fillRect r="-1135840"/>
            </a:stretch>
          </a:blipFill>
        </p:spPr>
        <p:txBody>
          <a:bodyPr/>
          <a:lstStyle/>
          <a:p>
            <a:endParaRPr lang="en-GB"/>
          </a:p>
        </p:txBody>
      </p:sp>
      <p:sp>
        <p:nvSpPr>
          <p:cNvPr id="3" name="TextBox 3">
            <a:extLst>
              <a:ext uri="{FF2B5EF4-FFF2-40B4-BE49-F238E27FC236}">
                <a16:creationId xmlns:a16="http://schemas.microsoft.com/office/drawing/2014/main" id="{DE4C6835-3069-4729-3F34-DD92CB439FDC}"/>
              </a:ext>
            </a:extLst>
          </p:cNvPr>
          <p:cNvSpPr txBox="1"/>
          <p:nvPr/>
        </p:nvSpPr>
        <p:spPr>
          <a:xfrm>
            <a:off x="672767" y="2351969"/>
            <a:ext cx="14510078" cy="2352567"/>
          </a:xfrm>
          <a:prstGeom prst="rect">
            <a:avLst/>
          </a:prstGeom>
        </p:spPr>
        <p:txBody>
          <a:bodyPr lIns="0" tIns="0" rIns="0" bIns="0" rtlCol="0" anchor="t">
            <a:spAutoFit/>
          </a:bodyPr>
          <a:lstStyle/>
          <a:p>
            <a:pPr algn="just">
              <a:lnSpc>
                <a:spcPts val="3617"/>
              </a:lnSpc>
            </a:pPr>
            <a:endParaRPr dirty="0"/>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4212"/>
              </a:lnSpc>
            </a:pPr>
            <a:endParaRPr lang="en-US" sz="2839" dirty="0">
              <a:solidFill>
                <a:srgbClr val="000000"/>
              </a:solidFill>
              <a:latin typeface="Poppins"/>
              <a:ea typeface="Poppins"/>
              <a:cs typeface="Poppins"/>
              <a:sym typeface="Poppins"/>
            </a:endParaRPr>
          </a:p>
        </p:txBody>
      </p:sp>
      <p:sp>
        <p:nvSpPr>
          <p:cNvPr id="4" name="Freeform 4">
            <a:extLst>
              <a:ext uri="{FF2B5EF4-FFF2-40B4-BE49-F238E27FC236}">
                <a16:creationId xmlns:a16="http://schemas.microsoft.com/office/drawing/2014/main" id="{459FB011-7564-9E1E-A3CD-A46096036EC0}"/>
              </a:ext>
            </a:extLst>
          </p:cNvPr>
          <p:cNvSpPr/>
          <p:nvPr/>
        </p:nvSpPr>
        <p:spPr>
          <a:xfrm>
            <a:off x="15377324" y="2221858"/>
            <a:ext cx="2595891" cy="1348297"/>
          </a:xfrm>
          <a:custGeom>
            <a:avLst/>
            <a:gdLst/>
            <a:ahLst/>
            <a:cxnLst/>
            <a:rect l="l" t="t" r="r" b="b"/>
            <a:pathLst>
              <a:path w="2595891" h="1348297">
                <a:moveTo>
                  <a:pt x="0" y="0"/>
                </a:moveTo>
                <a:lnTo>
                  <a:pt x="2595891" y="0"/>
                </a:lnTo>
                <a:lnTo>
                  <a:pt x="2595891" y="1348296"/>
                </a:lnTo>
                <a:lnTo>
                  <a:pt x="0" y="1348296"/>
                </a:lnTo>
                <a:lnTo>
                  <a:pt x="0" y="0"/>
                </a:lnTo>
                <a:close/>
              </a:path>
            </a:pathLst>
          </a:custGeom>
          <a:blipFill>
            <a:blip r:embed="rId3"/>
            <a:stretch>
              <a:fillRect/>
            </a:stretch>
          </a:blipFill>
        </p:spPr>
        <p:txBody>
          <a:bodyPr/>
          <a:lstStyle/>
          <a:p>
            <a:endParaRPr lang="en-GB"/>
          </a:p>
        </p:txBody>
      </p:sp>
      <p:sp>
        <p:nvSpPr>
          <p:cNvPr id="5" name="Freeform 5">
            <a:extLst>
              <a:ext uri="{FF2B5EF4-FFF2-40B4-BE49-F238E27FC236}">
                <a16:creationId xmlns:a16="http://schemas.microsoft.com/office/drawing/2014/main" id="{A9CE9C0D-D19B-64E7-8C1E-AC5BCC5BC0D4}"/>
              </a:ext>
            </a:extLst>
          </p:cNvPr>
          <p:cNvSpPr/>
          <p:nvPr/>
        </p:nvSpPr>
        <p:spPr>
          <a:xfrm>
            <a:off x="15679183" y="8274506"/>
            <a:ext cx="2072551" cy="1554413"/>
          </a:xfrm>
          <a:custGeom>
            <a:avLst/>
            <a:gdLst/>
            <a:ahLst/>
            <a:cxnLst/>
            <a:rect l="l" t="t" r="r" b="b"/>
            <a:pathLst>
              <a:path w="2072551" h="1554413">
                <a:moveTo>
                  <a:pt x="0" y="0"/>
                </a:moveTo>
                <a:lnTo>
                  <a:pt x="2072552" y="0"/>
                </a:lnTo>
                <a:lnTo>
                  <a:pt x="2072552" y="1554413"/>
                </a:lnTo>
                <a:lnTo>
                  <a:pt x="0" y="1554413"/>
                </a:lnTo>
                <a:lnTo>
                  <a:pt x="0" y="0"/>
                </a:lnTo>
                <a:close/>
              </a:path>
            </a:pathLst>
          </a:custGeom>
          <a:blipFill>
            <a:blip r:embed="rId4"/>
            <a:stretch>
              <a:fillRect/>
            </a:stretch>
          </a:blipFill>
        </p:spPr>
        <p:txBody>
          <a:bodyPr/>
          <a:lstStyle/>
          <a:p>
            <a:endParaRPr lang="en-GB"/>
          </a:p>
        </p:txBody>
      </p:sp>
      <p:sp>
        <p:nvSpPr>
          <p:cNvPr id="6" name="Freeform 6">
            <a:extLst>
              <a:ext uri="{FF2B5EF4-FFF2-40B4-BE49-F238E27FC236}">
                <a16:creationId xmlns:a16="http://schemas.microsoft.com/office/drawing/2014/main" id="{7C04664F-0E06-882A-8555-C6D387541B9F}"/>
              </a:ext>
            </a:extLst>
          </p:cNvPr>
          <p:cNvSpPr/>
          <p:nvPr/>
        </p:nvSpPr>
        <p:spPr>
          <a:xfrm>
            <a:off x="15799587" y="3823631"/>
            <a:ext cx="1751365" cy="1319869"/>
          </a:xfrm>
          <a:custGeom>
            <a:avLst/>
            <a:gdLst/>
            <a:ahLst/>
            <a:cxnLst/>
            <a:rect l="l" t="t" r="r" b="b"/>
            <a:pathLst>
              <a:path w="1751365" h="1319869">
                <a:moveTo>
                  <a:pt x="0" y="0"/>
                </a:moveTo>
                <a:lnTo>
                  <a:pt x="1751365" y="0"/>
                </a:lnTo>
                <a:lnTo>
                  <a:pt x="1751365" y="1319869"/>
                </a:lnTo>
                <a:lnTo>
                  <a:pt x="0" y="1319869"/>
                </a:lnTo>
                <a:lnTo>
                  <a:pt x="0" y="0"/>
                </a:lnTo>
                <a:close/>
              </a:path>
            </a:pathLst>
          </a:custGeom>
          <a:blipFill>
            <a:blip r:embed="rId5"/>
            <a:stretch>
              <a:fillRect/>
            </a:stretch>
          </a:blipFill>
        </p:spPr>
        <p:txBody>
          <a:bodyPr/>
          <a:lstStyle/>
          <a:p>
            <a:endParaRPr lang="en-GB"/>
          </a:p>
        </p:txBody>
      </p:sp>
      <p:sp>
        <p:nvSpPr>
          <p:cNvPr id="7" name="Freeform 7">
            <a:extLst>
              <a:ext uri="{FF2B5EF4-FFF2-40B4-BE49-F238E27FC236}">
                <a16:creationId xmlns:a16="http://schemas.microsoft.com/office/drawing/2014/main" id="{A84F4DDD-3696-2F43-7C68-FCE2155ED06D}"/>
              </a:ext>
            </a:extLst>
          </p:cNvPr>
          <p:cNvSpPr/>
          <p:nvPr/>
        </p:nvSpPr>
        <p:spPr>
          <a:xfrm>
            <a:off x="15598805" y="5806209"/>
            <a:ext cx="2152929" cy="1963472"/>
          </a:xfrm>
          <a:custGeom>
            <a:avLst/>
            <a:gdLst/>
            <a:ahLst/>
            <a:cxnLst/>
            <a:rect l="l" t="t" r="r" b="b"/>
            <a:pathLst>
              <a:path w="2152929" h="1963472">
                <a:moveTo>
                  <a:pt x="0" y="0"/>
                </a:moveTo>
                <a:lnTo>
                  <a:pt x="2152930" y="0"/>
                </a:lnTo>
                <a:lnTo>
                  <a:pt x="2152930" y="1963472"/>
                </a:lnTo>
                <a:lnTo>
                  <a:pt x="0" y="1963472"/>
                </a:lnTo>
                <a:lnTo>
                  <a:pt x="0" y="0"/>
                </a:lnTo>
                <a:close/>
              </a:path>
            </a:pathLst>
          </a:custGeom>
          <a:blipFill>
            <a:blip r:embed="rId6"/>
            <a:stretch>
              <a:fillRect/>
            </a:stretch>
          </a:blipFill>
        </p:spPr>
        <p:txBody>
          <a:bodyPr/>
          <a:lstStyle/>
          <a:p>
            <a:endParaRPr lang="en-GB"/>
          </a:p>
        </p:txBody>
      </p:sp>
      <p:grpSp>
        <p:nvGrpSpPr>
          <p:cNvPr id="9" name="Group 9">
            <a:extLst>
              <a:ext uri="{FF2B5EF4-FFF2-40B4-BE49-F238E27FC236}">
                <a16:creationId xmlns:a16="http://schemas.microsoft.com/office/drawing/2014/main" id="{E0DBD15F-6519-2C4C-563D-00D259251C70}"/>
              </a:ext>
            </a:extLst>
          </p:cNvPr>
          <p:cNvGrpSpPr/>
          <p:nvPr/>
        </p:nvGrpSpPr>
        <p:grpSpPr>
          <a:xfrm>
            <a:off x="16934531" y="-1008808"/>
            <a:ext cx="2911941" cy="2911941"/>
            <a:chOff x="0" y="0"/>
            <a:chExt cx="812800" cy="812800"/>
          </a:xfrm>
        </p:grpSpPr>
        <p:sp>
          <p:nvSpPr>
            <p:cNvPr id="10" name="Freeform 10">
              <a:extLst>
                <a:ext uri="{FF2B5EF4-FFF2-40B4-BE49-F238E27FC236}">
                  <a16:creationId xmlns:a16="http://schemas.microsoft.com/office/drawing/2014/main" id="{169892AB-B82B-B62A-230F-277353660C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11" name="TextBox 11">
              <a:extLst>
                <a:ext uri="{FF2B5EF4-FFF2-40B4-BE49-F238E27FC236}">
                  <a16:creationId xmlns:a16="http://schemas.microsoft.com/office/drawing/2014/main" id="{0A3CA912-5FE9-7561-FF06-C0A5EF026CAF}"/>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12" name="Group 12">
            <a:extLst>
              <a:ext uri="{FF2B5EF4-FFF2-40B4-BE49-F238E27FC236}">
                <a16:creationId xmlns:a16="http://schemas.microsoft.com/office/drawing/2014/main" id="{398D7332-89BE-6C2E-224F-47D7D053D7FE}"/>
              </a:ext>
            </a:extLst>
          </p:cNvPr>
          <p:cNvGrpSpPr/>
          <p:nvPr/>
        </p:nvGrpSpPr>
        <p:grpSpPr>
          <a:xfrm>
            <a:off x="15182844" y="-1654339"/>
            <a:ext cx="2934823" cy="2934823"/>
            <a:chOff x="0" y="0"/>
            <a:chExt cx="812800" cy="812800"/>
          </a:xfrm>
        </p:grpSpPr>
        <p:sp>
          <p:nvSpPr>
            <p:cNvPr id="13" name="Freeform 13">
              <a:extLst>
                <a:ext uri="{FF2B5EF4-FFF2-40B4-BE49-F238E27FC236}">
                  <a16:creationId xmlns:a16="http://schemas.microsoft.com/office/drawing/2014/main" id="{DB132AFE-2DC6-7085-B050-8D523A5B3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14" name="TextBox 14">
              <a:extLst>
                <a:ext uri="{FF2B5EF4-FFF2-40B4-BE49-F238E27FC236}">
                  <a16:creationId xmlns:a16="http://schemas.microsoft.com/office/drawing/2014/main" id="{D8A840B5-135D-5B1D-F251-E3A743357BFD}"/>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17" name="TextBox 16">
            <a:extLst>
              <a:ext uri="{FF2B5EF4-FFF2-40B4-BE49-F238E27FC236}">
                <a16:creationId xmlns:a16="http://schemas.microsoft.com/office/drawing/2014/main" id="{90883E26-9CF8-491F-904B-D2B32297EB5D}"/>
              </a:ext>
            </a:extLst>
          </p:cNvPr>
          <p:cNvSpPr txBox="1"/>
          <p:nvPr/>
        </p:nvSpPr>
        <p:spPr>
          <a:xfrm>
            <a:off x="1905000" y="2734058"/>
            <a:ext cx="12974781" cy="6888489"/>
          </a:xfrm>
          <a:prstGeom prst="rect">
            <a:avLst/>
          </a:prstGeom>
          <a:noFill/>
        </p:spPr>
        <p:txBody>
          <a:bodyPr wrap="square">
            <a:spAutoFit/>
          </a:bodyPr>
          <a:lstStyle/>
          <a:p>
            <a:pPr>
              <a:lnSpc>
                <a:spcPct val="107000"/>
              </a:lnSpc>
              <a:spcAft>
                <a:spcPts val="800"/>
              </a:spcAft>
            </a:pPr>
            <a:r>
              <a:rPr lang="en-GB" sz="2700" b="1" kern="100" dirty="0">
                <a:effectLst/>
                <a:latin typeface="Aptos" panose="020B0004020202020204" pitchFamily="34" charset="0"/>
                <a:ea typeface="Aptos" panose="020B0004020202020204" pitchFamily="34" charset="0"/>
                <a:cs typeface="Arial" panose="020B0604020202020204" pitchFamily="34" charset="0"/>
              </a:rPr>
              <a:t>WHAT DOES ALL THIS MEAN ? </a:t>
            </a:r>
          </a:p>
          <a:p>
            <a:pPr>
              <a:lnSpc>
                <a:spcPct val="107000"/>
              </a:lnSpc>
              <a:spcAft>
                <a:spcPts val="800"/>
              </a:spcAft>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Celebration needs to collect and report packaging data as we are a “Large” organisation AND we import empty packaging that is filled by small and unregistered organisations </a:t>
            </a:r>
            <a:r>
              <a:rPr lang="en-GB" sz="2200" b="1" kern="100" dirty="0">
                <a:effectLst/>
                <a:latin typeface="Aptos" panose="020B0004020202020204" pitchFamily="34" charset="0"/>
                <a:ea typeface="Aptos" panose="020B0004020202020204" pitchFamily="34" charset="0"/>
                <a:cs typeface="Arial" panose="020B0604020202020204" pitchFamily="34" charset="0"/>
              </a:rPr>
              <a:t>(our cups / bowls / plates / clamshells etc are all packaging)</a:t>
            </a:r>
            <a:r>
              <a:rPr lang="en-GB" sz="2200" kern="100" dirty="0">
                <a:effectLst/>
                <a:latin typeface="Aptos" panose="020B0004020202020204" pitchFamily="34" charset="0"/>
                <a:ea typeface="Aptos" panose="020B0004020202020204" pitchFamily="34" charset="0"/>
                <a:cs typeface="Arial" panose="020B0604020202020204" pitchFamily="34" charset="0"/>
              </a:rPr>
              <a:t>.</a:t>
            </a:r>
          </a:p>
          <a:p>
            <a:pPr marL="342900" lvl="0" indent="-342900">
              <a:lnSpc>
                <a:spcPct val="107000"/>
              </a:lnSpc>
              <a:buFont typeface="Symbol" panose="05050102010706020507" pitchFamily="18" charset="2"/>
              <a:buChar char=""/>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As a large organisation we also need to pay the charge as specified by the government.</a:t>
            </a:r>
          </a:p>
          <a:p>
            <a:pPr marL="342900" lvl="0" indent="-342900">
              <a:lnSpc>
                <a:spcPct val="107000"/>
              </a:lnSpc>
              <a:buFont typeface="Symbol" panose="05050102010706020507" pitchFamily="18" charset="2"/>
              <a:buChar char=""/>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However, we only need to pay the charge for those items that DO NOT end up being used (filled) by another large organisation.</a:t>
            </a:r>
          </a:p>
          <a:p>
            <a:pPr marL="342900" lvl="0" indent="-342900">
              <a:lnSpc>
                <a:spcPct val="107000"/>
              </a:lnSpc>
              <a:buFont typeface="Symbol" panose="05050102010706020507" pitchFamily="18" charset="2"/>
              <a:buChar char=""/>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To be able to pay over this charge to the Government we must collect it from our customers. </a:t>
            </a:r>
          </a:p>
          <a:p>
            <a:pPr marL="742950" lvl="1" indent="-285750">
              <a:lnSpc>
                <a:spcPct val="107000"/>
              </a:lnSpc>
              <a:buFont typeface="Courier New" panose="02070309020205020404" pitchFamily="49" charset="0"/>
              <a:buChar char="o"/>
            </a:pPr>
            <a:r>
              <a:rPr lang="en-GB" sz="2200" kern="100" dirty="0">
                <a:effectLst/>
                <a:latin typeface="Aptos" panose="020B0004020202020204" pitchFamily="34" charset="0"/>
                <a:ea typeface="Aptos" panose="020B0004020202020204" pitchFamily="34" charset="0"/>
                <a:cs typeface="Arial" panose="020B0604020202020204" pitchFamily="34" charset="0"/>
              </a:rPr>
              <a:t>To do this we will shortly be issuing new pricing that will clearly show the impact of the charge on the items that you buy.</a:t>
            </a:r>
          </a:p>
          <a:p>
            <a:pPr marL="742950" lvl="1" indent="-285750">
              <a:lnSpc>
                <a:spcPct val="107000"/>
              </a:lnSpc>
              <a:spcAft>
                <a:spcPts val="800"/>
              </a:spcAft>
              <a:buFont typeface="Courier New" panose="02070309020205020404" pitchFamily="49" charset="0"/>
              <a:buChar char="o"/>
            </a:pPr>
            <a:r>
              <a:rPr lang="en-GB" sz="2200" kern="100" dirty="0">
                <a:effectLst/>
                <a:latin typeface="Aptos" panose="020B0004020202020204" pitchFamily="34" charset="0"/>
                <a:ea typeface="Aptos" panose="020B0004020202020204" pitchFamily="34" charset="0"/>
                <a:cs typeface="Arial" panose="020B0604020202020204" pitchFamily="34" charset="0"/>
              </a:rPr>
              <a:t>IF you believe that any items we sell to you are used (filled) by large organisations who give it to the final end user</a:t>
            </a:r>
            <a:r>
              <a:rPr lang="en-GB" sz="2200" dirty="0">
                <a:effectLst/>
                <a:latin typeface="Aptos" panose="020B0004020202020204" pitchFamily="34" charset="0"/>
                <a:ea typeface="Aptos" panose="020B0004020202020204" pitchFamily="34" charset="0"/>
                <a:cs typeface="Arial" panose="020B0604020202020204" pitchFamily="34" charset="0"/>
              </a:rPr>
              <a:t>, </a:t>
            </a:r>
            <a:r>
              <a:rPr lang="en-GB" sz="2200" b="1" dirty="0">
                <a:effectLst/>
                <a:latin typeface="Aptos" panose="020B0004020202020204" pitchFamily="34" charset="0"/>
                <a:ea typeface="Aptos" panose="020B0004020202020204" pitchFamily="34" charset="0"/>
                <a:cs typeface="Arial" panose="020B0604020202020204" pitchFamily="34" charset="0"/>
              </a:rPr>
              <a:t>OR </a:t>
            </a:r>
            <a:r>
              <a:rPr lang="en-GB" sz="2200" dirty="0">
                <a:effectLst/>
                <a:latin typeface="Aptos" panose="020B0004020202020204" pitchFamily="34" charset="0"/>
                <a:ea typeface="Aptos" panose="020B0004020202020204" pitchFamily="34" charset="0"/>
                <a:cs typeface="Arial" panose="020B0604020202020204" pitchFamily="34" charset="0"/>
              </a:rPr>
              <a:t>you are yourselves a large organisation who uses the items,</a:t>
            </a:r>
            <a:r>
              <a:rPr lang="en-GB" sz="2200" kern="100" dirty="0">
                <a:effectLst/>
                <a:latin typeface="Aptos" panose="020B0004020202020204" pitchFamily="34" charset="0"/>
                <a:ea typeface="Aptos" panose="020B0004020202020204" pitchFamily="34" charset="0"/>
                <a:cs typeface="Arial" panose="020B0604020202020204" pitchFamily="34" charset="0"/>
              </a:rPr>
              <a:t> please let us know straight away. These large organisations need to register and pay the charge themselves so there is no need for </a:t>
            </a:r>
            <a:r>
              <a:rPr lang="en-GB" sz="2200" kern="100" dirty="0">
                <a:latin typeface="Aptos" panose="020B0004020202020204" pitchFamily="34" charset="0"/>
                <a:ea typeface="Aptos" panose="020B0004020202020204" pitchFamily="34" charset="0"/>
                <a:cs typeface="Arial" panose="020B0604020202020204" pitchFamily="34" charset="0"/>
              </a:rPr>
              <a:t>us </a:t>
            </a:r>
            <a:r>
              <a:rPr lang="en-GB" sz="2200" kern="100" dirty="0">
                <a:effectLst/>
                <a:latin typeface="Aptos" panose="020B0004020202020204" pitchFamily="34" charset="0"/>
                <a:ea typeface="Aptos" panose="020B0004020202020204" pitchFamily="34" charset="0"/>
                <a:cs typeface="Arial" panose="020B0604020202020204" pitchFamily="34" charset="0"/>
              </a:rPr>
              <a:t>to alter your price. This will ensure the charge is not paid twice.</a:t>
            </a:r>
          </a:p>
        </p:txBody>
      </p:sp>
    </p:spTree>
    <p:extLst>
      <p:ext uri="{BB962C8B-B14F-4D97-AF65-F5344CB8AC3E}">
        <p14:creationId xmlns:p14="http://schemas.microsoft.com/office/powerpoint/2010/main" val="392018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058C6-9D57-4864-9E59-FE29F36A0B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5CED56-F5B1-B05E-0FE4-07FA85EE2F43}"/>
              </a:ext>
            </a:extLst>
          </p:cNvPr>
          <p:cNvSpPr/>
          <p:nvPr/>
        </p:nvSpPr>
        <p:spPr>
          <a:xfrm>
            <a:off x="1028700" y="335229"/>
            <a:ext cx="1820055" cy="2054840"/>
          </a:xfrm>
          <a:custGeom>
            <a:avLst/>
            <a:gdLst/>
            <a:ahLst/>
            <a:cxnLst/>
            <a:rect l="l" t="t" r="r" b="b"/>
            <a:pathLst>
              <a:path w="1820055" h="2054840">
                <a:moveTo>
                  <a:pt x="0" y="0"/>
                </a:moveTo>
                <a:lnTo>
                  <a:pt x="1820055" y="0"/>
                </a:lnTo>
                <a:lnTo>
                  <a:pt x="1820055" y="2054840"/>
                </a:lnTo>
                <a:lnTo>
                  <a:pt x="0" y="2054840"/>
                </a:lnTo>
                <a:lnTo>
                  <a:pt x="0" y="0"/>
                </a:lnTo>
                <a:close/>
              </a:path>
            </a:pathLst>
          </a:custGeom>
          <a:blipFill>
            <a:blip r:embed="rId2"/>
            <a:stretch>
              <a:fillRect r="-1135840"/>
            </a:stretch>
          </a:blipFill>
        </p:spPr>
        <p:txBody>
          <a:bodyPr/>
          <a:lstStyle/>
          <a:p>
            <a:endParaRPr lang="en-GB"/>
          </a:p>
        </p:txBody>
      </p:sp>
      <p:sp>
        <p:nvSpPr>
          <p:cNvPr id="3" name="TextBox 3">
            <a:extLst>
              <a:ext uri="{FF2B5EF4-FFF2-40B4-BE49-F238E27FC236}">
                <a16:creationId xmlns:a16="http://schemas.microsoft.com/office/drawing/2014/main" id="{3AC0AA37-8230-2BF4-30B2-0FD672487B25}"/>
              </a:ext>
            </a:extLst>
          </p:cNvPr>
          <p:cNvSpPr txBox="1"/>
          <p:nvPr/>
        </p:nvSpPr>
        <p:spPr>
          <a:xfrm>
            <a:off x="672767" y="2351969"/>
            <a:ext cx="14510078" cy="2352567"/>
          </a:xfrm>
          <a:prstGeom prst="rect">
            <a:avLst/>
          </a:prstGeom>
        </p:spPr>
        <p:txBody>
          <a:bodyPr lIns="0" tIns="0" rIns="0" bIns="0" rtlCol="0" anchor="t">
            <a:spAutoFit/>
          </a:bodyPr>
          <a:lstStyle/>
          <a:p>
            <a:pPr algn="just">
              <a:lnSpc>
                <a:spcPts val="3617"/>
              </a:lnSpc>
            </a:pPr>
            <a:endParaRPr dirty="0"/>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4212"/>
              </a:lnSpc>
            </a:pPr>
            <a:endParaRPr lang="en-US" sz="2839" dirty="0">
              <a:solidFill>
                <a:srgbClr val="000000"/>
              </a:solidFill>
              <a:latin typeface="Poppins"/>
              <a:ea typeface="Poppins"/>
              <a:cs typeface="Poppins"/>
              <a:sym typeface="Poppins"/>
            </a:endParaRPr>
          </a:p>
        </p:txBody>
      </p:sp>
      <p:sp>
        <p:nvSpPr>
          <p:cNvPr id="4" name="Freeform 4">
            <a:extLst>
              <a:ext uri="{FF2B5EF4-FFF2-40B4-BE49-F238E27FC236}">
                <a16:creationId xmlns:a16="http://schemas.microsoft.com/office/drawing/2014/main" id="{8732D745-8A82-51E3-A668-D0D072EBA9FF}"/>
              </a:ext>
            </a:extLst>
          </p:cNvPr>
          <p:cNvSpPr/>
          <p:nvPr/>
        </p:nvSpPr>
        <p:spPr>
          <a:xfrm>
            <a:off x="15377324" y="2221858"/>
            <a:ext cx="2595891" cy="1348297"/>
          </a:xfrm>
          <a:custGeom>
            <a:avLst/>
            <a:gdLst/>
            <a:ahLst/>
            <a:cxnLst/>
            <a:rect l="l" t="t" r="r" b="b"/>
            <a:pathLst>
              <a:path w="2595891" h="1348297">
                <a:moveTo>
                  <a:pt x="0" y="0"/>
                </a:moveTo>
                <a:lnTo>
                  <a:pt x="2595891" y="0"/>
                </a:lnTo>
                <a:lnTo>
                  <a:pt x="2595891" y="1348296"/>
                </a:lnTo>
                <a:lnTo>
                  <a:pt x="0" y="1348296"/>
                </a:lnTo>
                <a:lnTo>
                  <a:pt x="0" y="0"/>
                </a:lnTo>
                <a:close/>
              </a:path>
            </a:pathLst>
          </a:custGeom>
          <a:blipFill>
            <a:blip r:embed="rId3"/>
            <a:stretch>
              <a:fillRect/>
            </a:stretch>
          </a:blipFill>
        </p:spPr>
        <p:txBody>
          <a:bodyPr/>
          <a:lstStyle/>
          <a:p>
            <a:endParaRPr lang="en-GB"/>
          </a:p>
        </p:txBody>
      </p:sp>
      <p:sp>
        <p:nvSpPr>
          <p:cNvPr id="5" name="Freeform 5">
            <a:extLst>
              <a:ext uri="{FF2B5EF4-FFF2-40B4-BE49-F238E27FC236}">
                <a16:creationId xmlns:a16="http://schemas.microsoft.com/office/drawing/2014/main" id="{807B0472-2880-5B38-D7B2-7B808CBEDC71}"/>
              </a:ext>
            </a:extLst>
          </p:cNvPr>
          <p:cNvSpPr/>
          <p:nvPr/>
        </p:nvSpPr>
        <p:spPr>
          <a:xfrm>
            <a:off x="15679183" y="8274506"/>
            <a:ext cx="2072551" cy="1554413"/>
          </a:xfrm>
          <a:custGeom>
            <a:avLst/>
            <a:gdLst/>
            <a:ahLst/>
            <a:cxnLst/>
            <a:rect l="l" t="t" r="r" b="b"/>
            <a:pathLst>
              <a:path w="2072551" h="1554413">
                <a:moveTo>
                  <a:pt x="0" y="0"/>
                </a:moveTo>
                <a:lnTo>
                  <a:pt x="2072552" y="0"/>
                </a:lnTo>
                <a:lnTo>
                  <a:pt x="2072552" y="1554413"/>
                </a:lnTo>
                <a:lnTo>
                  <a:pt x="0" y="1554413"/>
                </a:lnTo>
                <a:lnTo>
                  <a:pt x="0" y="0"/>
                </a:lnTo>
                <a:close/>
              </a:path>
            </a:pathLst>
          </a:custGeom>
          <a:blipFill>
            <a:blip r:embed="rId4"/>
            <a:stretch>
              <a:fillRect/>
            </a:stretch>
          </a:blipFill>
        </p:spPr>
        <p:txBody>
          <a:bodyPr/>
          <a:lstStyle/>
          <a:p>
            <a:endParaRPr lang="en-GB"/>
          </a:p>
        </p:txBody>
      </p:sp>
      <p:sp>
        <p:nvSpPr>
          <p:cNvPr id="6" name="Freeform 6">
            <a:extLst>
              <a:ext uri="{FF2B5EF4-FFF2-40B4-BE49-F238E27FC236}">
                <a16:creationId xmlns:a16="http://schemas.microsoft.com/office/drawing/2014/main" id="{37C8E1B7-F03D-6941-E88C-73121B584325}"/>
              </a:ext>
            </a:extLst>
          </p:cNvPr>
          <p:cNvSpPr/>
          <p:nvPr/>
        </p:nvSpPr>
        <p:spPr>
          <a:xfrm>
            <a:off x="15799587" y="3823631"/>
            <a:ext cx="1751365" cy="1319869"/>
          </a:xfrm>
          <a:custGeom>
            <a:avLst/>
            <a:gdLst/>
            <a:ahLst/>
            <a:cxnLst/>
            <a:rect l="l" t="t" r="r" b="b"/>
            <a:pathLst>
              <a:path w="1751365" h="1319869">
                <a:moveTo>
                  <a:pt x="0" y="0"/>
                </a:moveTo>
                <a:lnTo>
                  <a:pt x="1751365" y="0"/>
                </a:lnTo>
                <a:lnTo>
                  <a:pt x="1751365" y="1319869"/>
                </a:lnTo>
                <a:lnTo>
                  <a:pt x="0" y="1319869"/>
                </a:lnTo>
                <a:lnTo>
                  <a:pt x="0" y="0"/>
                </a:lnTo>
                <a:close/>
              </a:path>
            </a:pathLst>
          </a:custGeom>
          <a:blipFill>
            <a:blip r:embed="rId5"/>
            <a:stretch>
              <a:fillRect/>
            </a:stretch>
          </a:blipFill>
        </p:spPr>
        <p:txBody>
          <a:bodyPr/>
          <a:lstStyle/>
          <a:p>
            <a:endParaRPr lang="en-GB"/>
          </a:p>
        </p:txBody>
      </p:sp>
      <p:sp>
        <p:nvSpPr>
          <p:cNvPr id="7" name="Freeform 7">
            <a:extLst>
              <a:ext uri="{FF2B5EF4-FFF2-40B4-BE49-F238E27FC236}">
                <a16:creationId xmlns:a16="http://schemas.microsoft.com/office/drawing/2014/main" id="{DE01458C-7A99-A439-C819-289DC4CE1413}"/>
              </a:ext>
            </a:extLst>
          </p:cNvPr>
          <p:cNvSpPr/>
          <p:nvPr/>
        </p:nvSpPr>
        <p:spPr>
          <a:xfrm>
            <a:off x="15598805" y="5806209"/>
            <a:ext cx="2152929" cy="1963472"/>
          </a:xfrm>
          <a:custGeom>
            <a:avLst/>
            <a:gdLst/>
            <a:ahLst/>
            <a:cxnLst/>
            <a:rect l="l" t="t" r="r" b="b"/>
            <a:pathLst>
              <a:path w="2152929" h="1963472">
                <a:moveTo>
                  <a:pt x="0" y="0"/>
                </a:moveTo>
                <a:lnTo>
                  <a:pt x="2152930" y="0"/>
                </a:lnTo>
                <a:lnTo>
                  <a:pt x="2152930" y="1963472"/>
                </a:lnTo>
                <a:lnTo>
                  <a:pt x="0" y="1963472"/>
                </a:lnTo>
                <a:lnTo>
                  <a:pt x="0" y="0"/>
                </a:lnTo>
                <a:close/>
              </a:path>
            </a:pathLst>
          </a:custGeom>
          <a:blipFill>
            <a:blip r:embed="rId6"/>
            <a:stretch>
              <a:fillRect/>
            </a:stretch>
          </a:blipFill>
        </p:spPr>
        <p:txBody>
          <a:bodyPr/>
          <a:lstStyle/>
          <a:p>
            <a:endParaRPr lang="en-GB"/>
          </a:p>
        </p:txBody>
      </p:sp>
      <p:grpSp>
        <p:nvGrpSpPr>
          <p:cNvPr id="9" name="Group 9">
            <a:extLst>
              <a:ext uri="{FF2B5EF4-FFF2-40B4-BE49-F238E27FC236}">
                <a16:creationId xmlns:a16="http://schemas.microsoft.com/office/drawing/2014/main" id="{77F70E71-7A30-D180-6FEC-283C6FD80251}"/>
              </a:ext>
            </a:extLst>
          </p:cNvPr>
          <p:cNvGrpSpPr/>
          <p:nvPr/>
        </p:nvGrpSpPr>
        <p:grpSpPr>
          <a:xfrm>
            <a:off x="16934531" y="-1008808"/>
            <a:ext cx="2911941" cy="2911941"/>
            <a:chOff x="0" y="0"/>
            <a:chExt cx="812800" cy="812800"/>
          </a:xfrm>
        </p:grpSpPr>
        <p:sp>
          <p:nvSpPr>
            <p:cNvPr id="10" name="Freeform 10">
              <a:extLst>
                <a:ext uri="{FF2B5EF4-FFF2-40B4-BE49-F238E27FC236}">
                  <a16:creationId xmlns:a16="http://schemas.microsoft.com/office/drawing/2014/main" id="{610E51D2-2BB4-C6B3-8263-445A522872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11" name="TextBox 11">
              <a:extLst>
                <a:ext uri="{FF2B5EF4-FFF2-40B4-BE49-F238E27FC236}">
                  <a16:creationId xmlns:a16="http://schemas.microsoft.com/office/drawing/2014/main" id="{399DA3C7-E58D-DA03-91A1-9A25165174A7}"/>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12" name="Group 12">
            <a:extLst>
              <a:ext uri="{FF2B5EF4-FFF2-40B4-BE49-F238E27FC236}">
                <a16:creationId xmlns:a16="http://schemas.microsoft.com/office/drawing/2014/main" id="{ECE567B3-99AD-EC7C-8AAD-2E71C76DC7BE}"/>
              </a:ext>
            </a:extLst>
          </p:cNvPr>
          <p:cNvGrpSpPr/>
          <p:nvPr/>
        </p:nvGrpSpPr>
        <p:grpSpPr>
          <a:xfrm>
            <a:off x="15182844" y="-1654339"/>
            <a:ext cx="2934823" cy="2934823"/>
            <a:chOff x="0" y="0"/>
            <a:chExt cx="812800" cy="812800"/>
          </a:xfrm>
        </p:grpSpPr>
        <p:sp>
          <p:nvSpPr>
            <p:cNvPr id="13" name="Freeform 13">
              <a:extLst>
                <a:ext uri="{FF2B5EF4-FFF2-40B4-BE49-F238E27FC236}">
                  <a16:creationId xmlns:a16="http://schemas.microsoft.com/office/drawing/2014/main" id="{97A1B386-A1F4-8FA9-4780-BEE171BE63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14" name="TextBox 14">
              <a:extLst>
                <a:ext uri="{FF2B5EF4-FFF2-40B4-BE49-F238E27FC236}">
                  <a16:creationId xmlns:a16="http://schemas.microsoft.com/office/drawing/2014/main" id="{3E315002-D6B2-DF75-ED18-BCA52B95D589}"/>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18" name="Rectangle 2">
            <a:extLst>
              <a:ext uri="{FF2B5EF4-FFF2-40B4-BE49-F238E27FC236}">
                <a16:creationId xmlns:a16="http://schemas.microsoft.com/office/drawing/2014/main" id="{C67FC6A9-E873-ABBC-705F-3F906AB6278C}"/>
              </a:ext>
            </a:extLst>
          </p:cNvPr>
          <p:cNvSpPr>
            <a:spLocks noChangeArrowheads="1"/>
          </p:cNvSpPr>
          <p:nvPr/>
        </p:nvSpPr>
        <p:spPr bwMode="auto">
          <a:xfrm>
            <a:off x="1917424" y="2541047"/>
            <a:ext cx="11337719"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7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HOW IS THE CHARGE CALCULATED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The charge is based on the material the packaging is made of AND weight of </a:t>
            </a:r>
            <a:r>
              <a:rPr kumimoji="0" lang="en-GB" altLang="en-US" sz="2200" b="0" i="0" u="none" strike="noStrike" cap="none" normalizeH="0" baseline="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the packaging.</a:t>
            </a: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The rates are expected to be –</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D0E6F44D-A52A-629E-48A8-405F385C986C}"/>
              </a:ext>
            </a:extLst>
          </p:cNvPr>
          <p:cNvSpPr txBox="1"/>
          <p:nvPr/>
        </p:nvSpPr>
        <p:spPr>
          <a:xfrm>
            <a:off x="3048000" y="8788603"/>
            <a:ext cx="9923928" cy="1283941"/>
          </a:xfrm>
          <a:prstGeom prst="rect">
            <a:avLst/>
          </a:prstGeom>
          <a:noFill/>
        </p:spPr>
        <p:txBody>
          <a:bodyPr wrap="square" anchor="b">
            <a:spAutoFit/>
          </a:bodyPr>
          <a:lstStyle/>
          <a:p>
            <a:pPr marL="342900" indent="-342900">
              <a:lnSpc>
                <a:spcPct val="107000"/>
              </a:lnSpc>
              <a:buSzPct val="66000"/>
              <a:buFont typeface="+mj-lt"/>
              <a:buAutoNum type="arabicPeriod"/>
            </a:pPr>
            <a:r>
              <a:rPr lang="en-GB" sz="2200" kern="100" baseline="30000" dirty="0">
                <a:effectLst/>
                <a:latin typeface="Aptos" panose="020B0004020202020204" pitchFamily="34" charset="0"/>
                <a:ea typeface="Aptos" panose="020B0004020202020204" pitchFamily="34" charset="0"/>
                <a:cs typeface="Arial" panose="020B0604020202020204" pitchFamily="34" charset="0"/>
              </a:rPr>
              <a:t>Fibre Based Composite is any material where the main material is paperboard fibre (made from wood, bamboo  or other fibres) and which is then laminated with a plastic layer (which includes water-based coatings). For instance, a hot drink cup is made from a Fibre Based Composite material.</a:t>
            </a:r>
            <a:endParaRPr lang="en-GB" sz="2200" kern="100" baseline="30000" dirty="0">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SzPct val="66000"/>
              <a:buFont typeface="+mj-lt"/>
              <a:buAutoNum type="arabicPeriod"/>
            </a:pPr>
            <a:endParaRPr lang="en-GB" sz="2200" kern="100" baseline="300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SzPct val="66000"/>
              <a:buFont typeface="+mj-lt"/>
              <a:buAutoNum type="arabicPeriod"/>
            </a:pPr>
            <a:r>
              <a:rPr lang="en-GB" sz="2200" kern="100" baseline="30000" dirty="0">
                <a:effectLst/>
                <a:latin typeface="Aptos" panose="020B0004020202020204" pitchFamily="34" charset="0"/>
                <a:ea typeface="Aptos" panose="020B0004020202020204" pitchFamily="34" charset="0"/>
                <a:cs typeface="Arial" panose="020B0604020202020204" pitchFamily="34" charset="0"/>
              </a:rPr>
              <a:t>Other includes bamboo, ceramic, copper, cork, hemp, rubber, silicone etc.</a:t>
            </a:r>
          </a:p>
        </p:txBody>
      </p:sp>
      <p:graphicFrame>
        <p:nvGraphicFramePr>
          <p:cNvPr id="8" name="Table 7">
            <a:extLst>
              <a:ext uri="{FF2B5EF4-FFF2-40B4-BE49-F238E27FC236}">
                <a16:creationId xmlns:a16="http://schemas.microsoft.com/office/drawing/2014/main" id="{EBFC4444-CBAF-0887-DF98-494FEFE604C2}"/>
              </a:ext>
            </a:extLst>
          </p:cNvPr>
          <p:cNvGraphicFramePr>
            <a:graphicFrameLocks noGrp="1"/>
          </p:cNvGraphicFramePr>
          <p:nvPr>
            <p:extLst>
              <p:ext uri="{D42A27DB-BD31-4B8C-83A1-F6EECF244321}">
                <p14:modId xmlns:p14="http://schemas.microsoft.com/office/powerpoint/2010/main" val="3107619450"/>
              </p:ext>
            </p:extLst>
          </p:nvPr>
        </p:nvGraphicFramePr>
        <p:xfrm>
          <a:off x="3962400" y="4345466"/>
          <a:ext cx="7391400" cy="3897750"/>
        </p:xfrm>
        <a:graphic>
          <a:graphicData uri="http://schemas.openxmlformats.org/drawingml/2006/table">
            <a:tbl>
              <a:tblPr firstRow="1" firstCol="1" bandRow="1">
                <a:tableStyleId>{5C22544A-7EE6-4342-B048-85BDC9FD1C3A}</a:tableStyleId>
              </a:tblPr>
              <a:tblGrid>
                <a:gridCol w="4900819">
                  <a:extLst>
                    <a:ext uri="{9D8B030D-6E8A-4147-A177-3AD203B41FA5}">
                      <a16:colId xmlns:a16="http://schemas.microsoft.com/office/drawing/2014/main" val="2396555341"/>
                    </a:ext>
                  </a:extLst>
                </a:gridCol>
                <a:gridCol w="1271381">
                  <a:extLst>
                    <a:ext uri="{9D8B030D-6E8A-4147-A177-3AD203B41FA5}">
                      <a16:colId xmlns:a16="http://schemas.microsoft.com/office/drawing/2014/main" val="4292836054"/>
                    </a:ext>
                  </a:extLst>
                </a:gridCol>
                <a:gridCol w="1219200">
                  <a:extLst>
                    <a:ext uri="{9D8B030D-6E8A-4147-A177-3AD203B41FA5}">
                      <a16:colId xmlns:a16="http://schemas.microsoft.com/office/drawing/2014/main" val="751769473"/>
                    </a:ext>
                  </a:extLst>
                </a:gridCol>
              </a:tblGrid>
              <a:tr h="1123141">
                <a:tc>
                  <a:txBody>
                    <a:bodyPr/>
                    <a:lstStyle/>
                    <a:p>
                      <a:pPr marL="457200">
                        <a:lnSpc>
                          <a:spcPct val="107000"/>
                        </a:lnSpc>
                      </a:pPr>
                      <a:r>
                        <a:rPr lang="en-GB" sz="1600" kern="100" dirty="0">
                          <a:effectLst/>
                        </a:rPr>
                        <a:t>Material</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dirty="0">
                          <a:effectLst/>
                        </a:rPr>
                        <a:t>Price per tonne</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dirty="0">
                          <a:effectLst/>
                        </a:rPr>
                        <a:t>Price per Kg</a:t>
                      </a:r>
                    </a:p>
                    <a:p>
                      <a:pPr marL="457200" algn="l">
                        <a:lnSpc>
                          <a:spcPct val="107000"/>
                        </a:lnSpc>
                        <a:spcAft>
                          <a:spcPts val="800"/>
                        </a:spcAft>
                      </a:pPr>
                      <a:r>
                        <a:rPr lang="en-GB" sz="1600" kern="100" dirty="0">
                          <a:effectLst/>
                        </a:rPr>
                        <a:t> </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40894375"/>
                  </a:ext>
                </a:extLst>
              </a:tr>
              <a:tr h="306999">
                <a:tc>
                  <a:txBody>
                    <a:bodyPr/>
                    <a:lstStyle/>
                    <a:p>
                      <a:pPr marL="457200">
                        <a:lnSpc>
                          <a:spcPct val="107000"/>
                        </a:lnSpc>
                      </a:pPr>
                      <a:r>
                        <a:rPr lang="en-GB" sz="1600" kern="100" dirty="0">
                          <a:effectLst/>
                        </a:rPr>
                        <a:t>Aluminium</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dirty="0">
                          <a:effectLst/>
                        </a:rPr>
                        <a:t>£435</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spcAft>
                          <a:spcPts val="800"/>
                        </a:spcAft>
                      </a:pPr>
                      <a:r>
                        <a:rPr lang="en-GB" sz="1600" kern="100">
                          <a:effectLst/>
                        </a:rPr>
                        <a:t>43.5p</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58610910"/>
                  </a:ext>
                </a:extLst>
              </a:tr>
              <a:tr h="306999">
                <a:tc>
                  <a:txBody>
                    <a:bodyPr/>
                    <a:lstStyle/>
                    <a:p>
                      <a:pPr marL="457200">
                        <a:lnSpc>
                          <a:spcPct val="107000"/>
                        </a:lnSpc>
                      </a:pPr>
                      <a:r>
                        <a:rPr lang="en-GB" sz="1600" kern="100" dirty="0">
                          <a:effectLst/>
                        </a:rPr>
                        <a:t>Fibre Based Composite </a:t>
                      </a:r>
                      <a:r>
                        <a:rPr lang="en-GB" sz="1600" kern="100" baseline="30000" dirty="0">
                          <a:effectLst/>
                        </a:rPr>
                        <a:t>1</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dirty="0">
                          <a:effectLst/>
                        </a:rPr>
                        <a:t>£455</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spcAft>
                          <a:spcPts val="800"/>
                        </a:spcAft>
                      </a:pPr>
                      <a:r>
                        <a:rPr lang="en-GB" sz="1600" kern="100">
                          <a:effectLst/>
                        </a:rPr>
                        <a:t>45.5p</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29837581"/>
                  </a:ext>
                </a:extLst>
              </a:tr>
              <a:tr h="306999">
                <a:tc>
                  <a:txBody>
                    <a:bodyPr/>
                    <a:lstStyle/>
                    <a:p>
                      <a:pPr marL="457200">
                        <a:lnSpc>
                          <a:spcPct val="107000"/>
                        </a:lnSpc>
                      </a:pPr>
                      <a:r>
                        <a:rPr lang="en-GB" sz="1600" kern="100">
                          <a:effectLst/>
                        </a:rPr>
                        <a:t>Glass</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dirty="0">
                          <a:effectLst/>
                        </a:rPr>
                        <a:t>£240</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spcAft>
                          <a:spcPts val="800"/>
                        </a:spcAft>
                      </a:pPr>
                      <a:r>
                        <a:rPr lang="en-GB" sz="1600" kern="100" dirty="0">
                          <a:effectLst/>
                        </a:rPr>
                        <a:t>24.0p</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29828362"/>
                  </a:ext>
                </a:extLst>
              </a:tr>
              <a:tr h="625616">
                <a:tc>
                  <a:txBody>
                    <a:bodyPr/>
                    <a:lstStyle/>
                    <a:p>
                      <a:pPr marL="457200">
                        <a:lnSpc>
                          <a:spcPct val="107000"/>
                        </a:lnSpc>
                      </a:pPr>
                      <a:r>
                        <a:rPr lang="en-GB" sz="1600" kern="100">
                          <a:effectLst/>
                        </a:rPr>
                        <a:t>Paper or board (including bagasse)</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dirty="0">
                          <a:effectLst/>
                        </a:rPr>
                        <a:t>£215</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spcAft>
                          <a:spcPts val="800"/>
                        </a:spcAft>
                      </a:pPr>
                      <a:r>
                        <a:rPr lang="en-GB" sz="1600" kern="100" dirty="0">
                          <a:effectLst/>
                        </a:rPr>
                        <a:t>21.5p</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87852263"/>
                  </a:ext>
                </a:extLst>
              </a:tr>
              <a:tr h="306999">
                <a:tc>
                  <a:txBody>
                    <a:bodyPr/>
                    <a:lstStyle/>
                    <a:p>
                      <a:pPr marL="457200">
                        <a:lnSpc>
                          <a:spcPct val="107000"/>
                        </a:lnSpc>
                      </a:pPr>
                      <a:r>
                        <a:rPr lang="en-GB" sz="1600" kern="100">
                          <a:effectLst/>
                        </a:rPr>
                        <a:t>Plastic (including bio plastics)</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a:effectLst/>
                        </a:rPr>
                        <a:t>£485</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spcAft>
                          <a:spcPts val="800"/>
                        </a:spcAft>
                      </a:pPr>
                      <a:r>
                        <a:rPr lang="en-GB" sz="1600" kern="100" dirty="0">
                          <a:effectLst/>
                        </a:rPr>
                        <a:t>48.5p</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51022454"/>
                  </a:ext>
                </a:extLst>
              </a:tr>
              <a:tr h="306999">
                <a:tc>
                  <a:txBody>
                    <a:bodyPr/>
                    <a:lstStyle/>
                    <a:p>
                      <a:pPr marL="457200">
                        <a:lnSpc>
                          <a:spcPct val="107000"/>
                        </a:lnSpc>
                      </a:pPr>
                      <a:r>
                        <a:rPr lang="en-GB" sz="1600" kern="100">
                          <a:effectLst/>
                        </a:rPr>
                        <a:t>Steel</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a:effectLst/>
                        </a:rPr>
                        <a:t>£305</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spcAft>
                          <a:spcPts val="800"/>
                        </a:spcAft>
                      </a:pPr>
                      <a:r>
                        <a:rPr lang="en-GB" sz="1600" kern="100" dirty="0">
                          <a:effectLst/>
                        </a:rPr>
                        <a:t>30.5p</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82837622"/>
                  </a:ext>
                </a:extLst>
              </a:tr>
              <a:tr h="306999">
                <a:tc>
                  <a:txBody>
                    <a:bodyPr/>
                    <a:lstStyle/>
                    <a:p>
                      <a:pPr marL="457200">
                        <a:lnSpc>
                          <a:spcPct val="107000"/>
                        </a:lnSpc>
                      </a:pPr>
                      <a:r>
                        <a:rPr lang="en-GB" sz="1600" kern="100">
                          <a:effectLst/>
                        </a:rPr>
                        <a:t>Wood</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a:effectLst/>
                        </a:rPr>
                        <a:t>£320</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spcAft>
                          <a:spcPts val="800"/>
                        </a:spcAft>
                      </a:pPr>
                      <a:r>
                        <a:rPr lang="en-GB" sz="1600" kern="100" dirty="0">
                          <a:effectLst/>
                        </a:rPr>
                        <a:t>32.0p</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64689252"/>
                  </a:ext>
                </a:extLst>
              </a:tr>
              <a:tr h="306999">
                <a:tc>
                  <a:txBody>
                    <a:bodyPr/>
                    <a:lstStyle/>
                    <a:p>
                      <a:pPr marL="457200">
                        <a:lnSpc>
                          <a:spcPct val="107000"/>
                        </a:lnSpc>
                      </a:pPr>
                      <a:r>
                        <a:rPr lang="en-GB" sz="1600" kern="100">
                          <a:effectLst/>
                        </a:rPr>
                        <a:t>Other</a:t>
                      </a:r>
                      <a:r>
                        <a:rPr lang="en-GB" sz="1600" kern="100" baseline="30000">
                          <a:effectLst/>
                        </a:rPr>
                        <a:t>2</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pPr>
                      <a:r>
                        <a:rPr lang="en-GB" sz="1600" kern="100">
                          <a:effectLst/>
                        </a:rPr>
                        <a:t>£280</a:t>
                      </a:r>
                      <a:endParaRPr lang="en-GB" sz="16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457200" algn="l">
                        <a:lnSpc>
                          <a:spcPct val="107000"/>
                        </a:lnSpc>
                        <a:spcAft>
                          <a:spcPts val="800"/>
                        </a:spcAft>
                      </a:pPr>
                      <a:r>
                        <a:rPr lang="en-GB" sz="1600" kern="100" dirty="0">
                          <a:effectLst/>
                        </a:rPr>
                        <a:t>28.0p</a:t>
                      </a:r>
                      <a:endParaRPr lang="en-GB"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9663419"/>
                  </a:ext>
                </a:extLst>
              </a:tr>
            </a:tbl>
          </a:graphicData>
        </a:graphic>
      </p:graphicFrame>
    </p:spTree>
    <p:extLst>
      <p:ext uri="{BB962C8B-B14F-4D97-AF65-F5344CB8AC3E}">
        <p14:creationId xmlns:p14="http://schemas.microsoft.com/office/powerpoint/2010/main" val="343781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932D3-06F1-5415-F12C-8BDAA6A9423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81796B3-48AC-031D-F7A4-E1375889DF6D}"/>
              </a:ext>
            </a:extLst>
          </p:cNvPr>
          <p:cNvSpPr/>
          <p:nvPr/>
        </p:nvSpPr>
        <p:spPr>
          <a:xfrm>
            <a:off x="1028700" y="335229"/>
            <a:ext cx="1820055" cy="2054840"/>
          </a:xfrm>
          <a:custGeom>
            <a:avLst/>
            <a:gdLst/>
            <a:ahLst/>
            <a:cxnLst/>
            <a:rect l="l" t="t" r="r" b="b"/>
            <a:pathLst>
              <a:path w="1820055" h="2054840">
                <a:moveTo>
                  <a:pt x="0" y="0"/>
                </a:moveTo>
                <a:lnTo>
                  <a:pt x="1820055" y="0"/>
                </a:lnTo>
                <a:lnTo>
                  <a:pt x="1820055" y="2054840"/>
                </a:lnTo>
                <a:lnTo>
                  <a:pt x="0" y="2054840"/>
                </a:lnTo>
                <a:lnTo>
                  <a:pt x="0" y="0"/>
                </a:lnTo>
                <a:close/>
              </a:path>
            </a:pathLst>
          </a:custGeom>
          <a:blipFill>
            <a:blip r:embed="rId2"/>
            <a:stretch>
              <a:fillRect r="-1135840"/>
            </a:stretch>
          </a:blipFill>
        </p:spPr>
        <p:txBody>
          <a:bodyPr/>
          <a:lstStyle/>
          <a:p>
            <a:endParaRPr lang="en-GB"/>
          </a:p>
        </p:txBody>
      </p:sp>
      <p:sp>
        <p:nvSpPr>
          <p:cNvPr id="3" name="TextBox 3">
            <a:extLst>
              <a:ext uri="{FF2B5EF4-FFF2-40B4-BE49-F238E27FC236}">
                <a16:creationId xmlns:a16="http://schemas.microsoft.com/office/drawing/2014/main" id="{3C4DA1F8-9231-9B06-3EA1-2B188B32FA92}"/>
              </a:ext>
            </a:extLst>
          </p:cNvPr>
          <p:cNvSpPr txBox="1"/>
          <p:nvPr/>
        </p:nvSpPr>
        <p:spPr>
          <a:xfrm>
            <a:off x="672767" y="2351969"/>
            <a:ext cx="14510078" cy="2352567"/>
          </a:xfrm>
          <a:prstGeom prst="rect">
            <a:avLst/>
          </a:prstGeom>
        </p:spPr>
        <p:txBody>
          <a:bodyPr lIns="0" tIns="0" rIns="0" bIns="0" rtlCol="0" anchor="t">
            <a:spAutoFit/>
          </a:bodyPr>
          <a:lstStyle/>
          <a:p>
            <a:pPr algn="just">
              <a:lnSpc>
                <a:spcPts val="3617"/>
              </a:lnSpc>
            </a:pPr>
            <a:endParaRPr dirty="0"/>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4212"/>
              </a:lnSpc>
            </a:pPr>
            <a:endParaRPr lang="en-US" sz="2839" dirty="0">
              <a:solidFill>
                <a:srgbClr val="000000"/>
              </a:solidFill>
              <a:latin typeface="Poppins"/>
              <a:ea typeface="Poppins"/>
              <a:cs typeface="Poppins"/>
              <a:sym typeface="Poppins"/>
            </a:endParaRPr>
          </a:p>
        </p:txBody>
      </p:sp>
      <p:sp>
        <p:nvSpPr>
          <p:cNvPr id="4" name="Freeform 4">
            <a:extLst>
              <a:ext uri="{FF2B5EF4-FFF2-40B4-BE49-F238E27FC236}">
                <a16:creationId xmlns:a16="http://schemas.microsoft.com/office/drawing/2014/main" id="{1429AEDF-4CB7-8410-8742-7808356AE70C}"/>
              </a:ext>
            </a:extLst>
          </p:cNvPr>
          <p:cNvSpPr/>
          <p:nvPr/>
        </p:nvSpPr>
        <p:spPr>
          <a:xfrm>
            <a:off x="15377324" y="2221858"/>
            <a:ext cx="2595891" cy="1348297"/>
          </a:xfrm>
          <a:custGeom>
            <a:avLst/>
            <a:gdLst/>
            <a:ahLst/>
            <a:cxnLst/>
            <a:rect l="l" t="t" r="r" b="b"/>
            <a:pathLst>
              <a:path w="2595891" h="1348297">
                <a:moveTo>
                  <a:pt x="0" y="0"/>
                </a:moveTo>
                <a:lnTo>
                  <a:pt x="2595891" y="0"/>
                </a:lnTo>
                <a:lnTo>
                  <a:pt x="2595891" y="1348296"/>
                </a:lnTo>
                <a:lnTo>
                  <a:pt x="0" y="1348296"/>
                </a:lnTo>
                <a:lnTo>
                  <a:pt x="0" y="0"/>
                </a:lnTo>
                <a:close/>
              </a:path>
            </a:pathLst>
          </a:custGeom>
          <a:blipFill>
            <a:blip r:embed="rId3"/>
            <a:stretch>
              <a:fillRect/>
            </a:stretch>
          </a:blipFill>
        </p:spPr>
        <p:txBody>
          <a:bodyPr/>
          <a:lstStyle/>
          <a:p>
            <a:endParaRPr lang="en-GB"/>
          </a:p>
        </p:txBody>
      </p:sp>
      <p:sp>
        <p:nvSpPr>
          <p:cNvPr id="5" name="Freeform 5">
            <a:extLst>
              <a:ext uri="{FF2B5EF4-FFF2-40B4-BE49-F238E27FC236}">
                <a16:creationId xmlns:a16="http://schemas.microsoft.com/office/drawing/2014/main" id="{36C6C811-30D3-E283-75E4-7B969F0549B1}"/>
              </a:ext>
            </a:extLst>
          </p:cNvPr>
          <p:cNvSpPr/>
          <p:nvPr/>
        </p:nvSpPr>
        <p:spPr>
          <a:xfrm>
            <a:off x="15679183" y="8274506"/>
            <a:ext cx="2072551" cy="1554413"/>
          </a:xfrm>
          <a:custGeom>
            <a:avLst/>
            <a:gdLst/>
            <a:ahLst/>
            <a:cxnLst/>
            <a:rect l="l" t="t" r="r" b="b"/>
            <a:pathLst>
              <a:path w="2072551" h="1554413">
                <a:moveTo>
                  <a:pt x="0" y="0"/>
                </a:moveTo>
                <a:lnTo>
                  <a:pt x="2072552" y="0"/>
                </a:lnTo>
                <a:lnTo>
                  <a:pt x="2072552" y="1554413"/>
                </a:lnTo>
                <a:lnTo>
                  <a:pt x="0" y="1554413"/>
                </a:lnTo>
                <a:lnTo>
                  <a:pt x="0" y="0"/>
                </a:lnTo>
                <a:close/>
              </a:path>
            </a:pathLst>
          </a:custGeom>
          <a:blipFill>
            <a:blip r:embed="rId4"/>
            <a:stretch>
              <a:fillRect/>
            </a:stretch>
          </a:blipFill>
        </p:spPr>
        <p:txBody>
          <a:bodyPr/>
          <a:lstStyle/>
          <a:p>
            <a:endParaRPr lang="en-GB"/>
          </a:p>
        </p:txBody>
      </p:sp>
      <p:sp>
        <p:nvSpPr>
          <p:cNvPr id="6" name="Freeform 6">
            <a:extLst>
              <a:ext uri="{FF2B5EF4-FFF2-40B4-BE49-F238E27FC236}">
                <a16:creationId xmlns:a16="http://schemas.microsoft.com/office/drawing/2014/main" id="{4DAE299D-983F-737C-C09C-D8AFAD74B087}"/>
              </a:ext>
            </a:extLst>
          </p:cNvPr>
          <p:cNvSpPr/>
          <p:nvPr/>
        </p:nvSpPr>
        <p:spPr>
          <a:xfrm>
            <a:off x="15799587" y="3823631"/>
            <a:ext cx="1751365" cy="1319869"/>
          </a:xfrm>
          <a:custGeom>
            <a:avLst/>
            <a:gdLst/>
            <a:ahLst/>
            <a:cxnLst/>
            <a:rect l="l" t="t" r="r" b="b"/>
            <a:pathLst>
              <a:path w="1751365" h="1319869">
                <a:moveTo>
                  <a:pt x="0" y="0"/>
                </a:moveTo>
                <a:lnTo>
                  <a:pt x="1751365" y="0"/>
                </a:lnTo>
                <a:lnTo>
                  <a:pt x="1751365" y="1319869"/>
                </a:lnTo>
                <a:lnTo>
                  <a:pt x="0" y="1319869"/>
                </a:lnTo>
                <a:lnTo>
                  <a:pt x="0" y="0"/>
                </a:lnTo>
                <a:close/>
              </a:path>
            </a:pathLst>
          </a:custGeom>
          <a:blipFill>
            <a:blip r:embed="rId5"/>
            <a:stretch>
              <a:fillRect/>
            </a:stretch>
          </a:blipFill>
        </p:spPr>
        <p:txBody>
          <a:bodyPr/>
          <a:lstStyle/>
          <a:p>
            <a:endParaRPr lang="en-GB"/>
          </a:p>
        </p:txBody>
      </p:sp>
      <p:sp>
        <p:nvSpPr>
          <p:cNvPr id="7" name="Freeform 7">
            <a:extLst>
              <a:ext uri="{FF2B5EF4-FFF2-40B4-BE49-F238E27FC236}">
                <a16:creationId xmlns:a16="http://schemas.microsoft.com/office/drawing/2014/main" id="{464987C7-A1A1-6C02-D03E-3D103D279071}"/>
              </a:ext>
            </a:extLst>
          </p:cNvPr>
          <p:cNvSpPr/>
          <p:nvPr/>
        </p:nvSpPr>
        <p:spPr>
          <a:xfrm>
            <a:off x="15598805" y="5806209"/>
            <a:ext cx="2152929" cy="1963472"/>
          </a:xfrm>
          <a:custGeom>
            <a:avLst/>
            <a:gdLst/>
            <a:ahLst/>
            <a:cxnLst/>
            <a:rect l="l" t="t" r="r" b="b"/>
            <a:pathLst>
              <a:path w="2152929" h="1963472">
                <a:moveTo>
                  <a:pt x="0" y="0"/>
                </a:moveTo>
                <a:lnTo>
                  <a:pt x="2152930" y="0"/>
                </a:lnTo>
                <a:lnTo>
                  <a:pt x="2152930" y="1963472"/>
                </a:lnTo>
                <a:lnTo>
                  <a:pt x="0" y="1963472"/>
                </a:lnTo>
                <a:lnTo>
                  <a:pt x="0" y="0"/>
                </a:lnTo>
                <a:close/>
              </a:path>
            </a:pathLst>
          </a:custGeom>
          <a:blipFill>
            <a:blip r:embed="rId6"/>
            <a:stretch>
              <a:fillRect/>
            </a:stretch>
          </a:blipFill>
        </p:spPr>
        <p:txBody>
          <a:bodyPr/>
          <a:lstStyle/>
          <a:p>
            <a:endParaRPr lang="en-GB"/>
          </a:p>
        </p:txBody>
      </p:sp>
      <p:grpSp>
        <p:nvGrpSpPr>
          <p:cNvPr id="9" name="Group 9">
            <a:extLst>
              <a:ext uri="{FF2B5EF4-FFF2-40B4-BE49-F238E27FC236}">
                <a16:creationId xmlns:a16="http://schemas.microsoft.com/office/drawing/2014/main" id="{ECCD2D2D-FA7C-10FE-CF0B-CBD96D672608}"/>
              </a:ext>
            </a:extLst>
          </p:cNvPr>
          <p:cNvGrpSpPr/>
          <p:nvPr/>
        </p:nvGrpSpPr>
        <p:grpSpPr>
          <a:xfrm>
            <a:off x="16934531" y="-1008808"/>
            <a:ext cx="2911941" cy="2911941"/>
            <a:chOff x="0" y="0"/>
            <a:chExt cx="812800" cy="812800"/>
          </a:xfrm>
        </p:grpSpPr>
        <p:sp>
          <p:nvSpPr>
            <p:cNvPr id="10" name="Freeform 10">
              <a:extLst>
                <a:ext uri="{FF2B5EF4-FFF2-40B4-BE49-F238E27FC236}">
                  <a16:creationId xmlns:a16="http://schemas.microsoft.com/office/drawing/2014/main" id="{1E60567C-597C-2C6C-893C-102F48F104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11" name="TextBox 11">
              <a:extLst>
                <a:ext uri="{FF2B5EF4-FFF2-40B4-BE49-F238E27FC236}">
                  <a16:creationId xmlns:a16="http://schemas.microsoft.com/office/drawing/2014/main" id="{182ACBDB-7A15-9CEB-7B95-8E2F63CE30B5}"/>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12" name="Group 12">
            <a:extLst>
              <a:ext uri="{FF2B5EF4-FFF2-40B4-BE49-F238E27FC236}">
                <a16:creationId xmlns:a16="http://schemas.microsoft.com/office/drawing/2014/main" id="{B282956B-F747-7CE0-A06A-AE83D98ABAD3}"/>
              </a:ext>
            </a:extLst>
          </p:cNvPr>
          <p:cNvGrpSpPr/>
          <p:nvPr/>
        </p:nvGrpSpPr>
        <p:grpSpPr>
          <a:xfrm>
            <a:off x="15182844" y="-1654339"/>
            <a:ext cx="2934823" cy="2934823"/>
            <a:chOff x="0" y="0"/>
            <a:chExt cx="812800" cy="812800"/>
          </a:xfrm>
        </p:grpSpPr>
        <p:sp>
          <p:nvSpPr>
            <p:cNvPr id="13" name="Freeform 13">
              <a:extLst>
                <a:ext uri="{FF2B5EF4-FFF2-40B4-BE49-F238E27FC236}">
                  <a16:creationId xmlns:a16="http://schemas.microsoft.com/office/drawing/2014/main" id="{E14E6F0D-8180-AB90-B3FB-AA3C66E497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14" name="TextBox 14">
              <a:extLst>
                <a:ext uri="{FF2B5EF4-FFF2-40B4-BE49-F238E27FC236}">
                  <a16:creationId xmlns:a16="http://schemas.microsoft.com/office/drawing/2014/main" id="{BFA5D414-7285-BFAE-F329-1A754BB6F495}"/>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17" name="TextBox 16">
            <a:extLst>
              <a:ext uri="{FF2B5EF4-FFF2-40B4-BE49-F238E27FC236}">
                <a16:creationId xmlns:a16="http://schemas.microsoft.com/office/drawing/2014/main" id="{1C6B26C3-0E07-48DB-EA34-F6AF8CD746EA}"/>
              </a:ext>
            </a:extLst>
          </p:cNvPr>
          <p:cNvSpPr txBox="1"/>
          <p:nvPr/>
        </p:nvSpPr>
        <p:spPr>
          <a:xfrm>
            <a:off x="1905001" y="2734058"/>
            <a:ext cx="12877800" cy="4563878"/>
          </a:xfrm>
          <a:prstGeom prst="rect">
            <a:avLst/>
          </a:prstGeom>
          <a:noFill/>
        </p:spPr>
        <p:txBody>
          <a:bodyPr wrap="square">
            <a:spAutoFit/>
          </a:bodyPr>
          <a:lstStyle/>
          <a:p>
            <a:pPr>
              <a:lnSpc>
                <a:spcPct val="107000"/>
              </a:lnSpc>
              <a:spcAft>
                <a:spcPts val="800"/>
              </a:spcAft>
            </a:pPr>
            <a:r>
              <a:rPr lang="en-GB" sz="2700" b="1" kern="100" dirty="0">
                <a:effectLst/>
                <a:latin typeface="Aptos" panose="020B0004020202020204" pitchFamily="34" charset="0"/>
                <a:ea typeface="Aptos" panose="020B0004020202020204" pitchFamily="34" charset="0"/>
                <a:cs typeface="Arial" panose="020B0604020202020204" pitchFamily="34" charset="0"/>
              </a:rPr>
              <a:t>WHAT SHOULD I DO NOW ?</a:t>
            </a:r>
          </a:p>
          <a:p>
            <a:pPr>
              <a:lnSpc>
                <a:spcPct val="107000"/>
              </a:lnSpc>
              <a:spcAft>
                <a:spcPts val="800"/>
              </a:spcAft>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If you believe you need to register and haven’t done so already you should register on the Government website.</a:t>
            </a:r>
          </a:p>
          <a:p>
            <a:pPr marL="342900" lvl="0" indent="-342900">
              <a:lnSpc>
                <a:spcPct val="107000"/>
              </a:lnSpc>
              <a:buFont typeface="Symbol" panose="05050102010706020507" pitchFamily="18" charset="2"/>
              <a:buChar char=""/>
            </a:pPr>
            <a:endParaRPr lang="en-GB" sz="2200" kern="100" dirty="0">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You may want to consider using the services of a compliance agency (you will almost certainly need one !)</a:t>
            </a:r>
          </a:p>
          <a:p>
            <a:pPr lvl="1">
              <a:lnSpc>
                <a:spcPct val="107000"/>
              </a:lnSpc>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200" kern="100" dirty="0">
                <a:effectLst/>
                <a:latin typeface="Aptos" panose="020B0004020202020204" pitchFamily="34" charset="0"/>
                <a:ea typeface="Aptos" panose="020B0004020202020204" pitchFamily="34" charset="0"/>
                <a:cs typeface="Arial" panose="020B0604020202020204" pitchFamily="34" charset="0"/>
              </a:rPr>
              <a:t>To avoid any double paying let us know which items, and how many, you sell to large organisations that are filling the packaging and giving it to the end user. </a:t>
            </a:r>
          </a:p>
          <a:p>
            <a:pPr>
              <a:lnSpc>
                <a:spcPct val="107000"/>
              </a:lnSpc>
              <a:spcAft>
                <a:spcPts val="800"/>
              </a:spcAft>
            </a:pPr>
            <a:r>
              <a:rPr lang="en-GB" sz="1100" b="1" kern="100" dirty="0">
                <a:effectLst/>
                <a:latin typeface="Aptos" panose="020B0004020202020204" pitchFamily="34" charset="0"/>
                <a:ea typeface="Aptos" panose="020B0004020202020204" pitchFamily="34" charset="0"/>
                <a:cs typeface="Arial" panose="020B0604020202020204" pitchFamily="34" charset="0"/>
              </a:rPr>
              <a:t> </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100" b="1" kern="100" dirty="0">
                <a:effectLst/>
                <a:latin typeface="Aptos" panose="020B0004020202020204" pitchFamily="34" charset="0"/>
                <a:ea typeface="Aptos" panose="020B0004020202020204" pitchFamily="34" charset="0"/>
                <a:cs typeface="Arial" panose="020B0604020202020204" pitchFamily="34" charset="0"/>
              </a:rPr>
              <a:t> </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2540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F478C-95BC-5200-6BE6-E51EAD44C4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BA99CD-73BE-2828-1A6C-94C3AD6766C7}"/>
              </a:ext>
            </a:extLst>
          </p:cNvPr>
          <p:cNvSpPr/>
          <p:nvPr/>
        </p:nvSpPr>
        <p:spPr>
          <a:xfrm>
            <a:off x="1028700" y="335229"/>
            <a:ext cx="1820055" cy="2054840"/>
          </a:xfrm>
          <a:custGeom>
            <a:avLst/>
            <a:gdLst/>
            <a:ahLst/>
            <a:cxnLst/>
            <a:rect l="l" t="t" r="r" b="b"/>
            <a:pathLst>
              <a:path w="1820055" h="2054840">
                <a:moveTo>
                  <a:pt x="0" y="0"/>
                </a:moveTo>
                <a:lnTo>
                  <a:pt x="1820055" y="0"/>
                </a:lnTo>
                <a:lnTo>
                  <a:pt x="1820055" y="2054840"/>
                </a:lnTo>
                <a:lnTo>
                  <a:pt x="0" y="2054840"/>
                </a:lnTo>
                <a:lnTo>
                  <a:pt x="0" y="0"/>
                </a:lnTo>
                <a:close/>
              </a:path>
            </a:pathLst>
          </a:custGeom>
          <a:blipFill>
            <a:blip r:embed="rId2"/>
            <a:stretch>
              <a:fillRect r="-1135840"/>
            </a:stretch>
          </a:blipFill>
        </p:spPr>
        <p:txBody>
          <a:bodyPr/>
          <a:lstStyle/>
          <a:p>
            <a:endParaRPr lang="en-GB"/>
          </a:p>
        </p:txBody>
      </p:sp>
      <p:sp>
        <p:nvSpPr>
          <p:cNvPr id="3" name="TextBox 3">
            <a:extLst>
              <a:ext uri="{FF2B5EF4-FFF2-40B4-BE49-F238E27FC236}">
                <a16:creationId xmlns:a16="http://schemas.microsoft.com/office/drawing/2014/main" id="{5CC56846-9B52-E312-F1C1-EFC3572DC162}"/>
              </a:ext>
            </a:extLst>
          </p:cNvPr>
          <p:cNvSpPr txBox="1"/>
          <p:nvPr/>
        </p:nvSpPr>
        <p:spPr>
          <a:xfrm>
            <a:off x="672767" y="2351969"/>
            <a:ext cx="14510078" cy="2352567"/>
          </a:xfrm>
          <a:prstGeom prst="rect">
            <a:avLst/>
          </a:prstGeom>
        </p:spPr>
        <p:txBody>
          <a:bodyPr lIns="0" tIns="0" rIns="0" bIns="0" rtlCol="0" anchor="t">
            <a:spAutoFit/>
          </a:bodyPr>
          <a:lstStyle/>
          <a:p>
            <a:pPr algn="just">
              <a:lnSpc>
                <a:spcPts val="3617"/>
              </a:lnSpc>
            </a:pPr>
            <a:endParaRPr dirty="0"/>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3617"/>
              </a:lnSpc>
            </a:pPr>
            <a:endParaRPr lang="en-US" sz="2839" dirty="0">
              <a:solidFill>
                <a:srgbClr val="000000"/>
              </a:solidFill>
              <a:latin typeface="Poppins"/>
              <a:ea typeface="Poppins"/>
              <a:cs typeface="Poppins"/>
              <a:sym typeface="Poppins"/>
            </a:endParaRPr>
          </a:p>
          <a:p>
            <a:pPr algn="just">
              <a:lnSpc>
                <a:spcPts val="4212"/>
              </a:lnSpc>
            </a:pPr>
            <a:endParaRPr lang="en-US" sz="2839" dirty="0">
              <a:solidFill>
                <a:srgbClr val="000000"/>
              </a:solidFill>
              <a:latin typeface="Poppins"/>
              <a:ea typeface="Poppins"/>
              <a:cs typeface="Poppins"/>
              <a:sym typeface="Poppins"/>
            </a:endParaRPr>
          </a:p>
        </p:txBody>
      </p:sp>
      <p:sp>
        <p:nvSpPr>
          <p:cNvPr id="4" name="Freeform 4">
            <a:extLst>
              <a:ext uri="{FF2B5EF4-FFF2-40B4-BE49-F238E27FC236}">
                <a16:creationId xmlns:a16="http://schemas.microsoft.com/office/drawing/2014/main" id="{4599B55E-AA18-5A24-C4C5-B6AB4EBF27F0}"/>
              </a:ext>
            </a:extLst>
          </p:cNvPr>
          <p:cNvSpPr/>
          <p:nvPr/>
        </p:nvSpPr>
        <p:spPr>
          <a:xfrm>
            <a:off x="15377324" y="2221858"/>
            <a:ext cx="2595891" cy="1348297"/>
          </a:xfrm>
          <a:custGeom>
            <a:avLst/>
            <a:gdLst/>
            <a:ahLst/>
            <a:cxnLst/>
            <a:rect l="l" t="t" r="r" b="b"/>
            <a:pathLst>
              <a:path w="2595891" h="1348297">
                <a:moveTo>
                  <a:pt x="0" y="0"/>
                </a:moveTo>
                <a:lnTo>
                  <a:pt x="2595891" y="0"/>
                </a:lnTo>
                <a:lnTo>
                  <a:pt x="2595891" y="1348296"/>
                </a:lnTo>
                <a:lnTo>
                  <a:pt x="0" y="1348296"/>
                </a:lnTo>
                <a:lnTo>
                  <a:pt x="0" y="0"/>
                </a:lnTo>
                <a:close/>
              </a:path>
            </a:pathLst>
          </a:custGeom>
          <a:blipFill>
            <a:blip r:embed="rId3"/>
            <a:stretch>
              <a:fillRect/>
            </a:stretch>
          </a:blipFill>
        </p:spPr>
        <p:txBody>
          <a:bodyPr/>
          <a:lstStyle/>
          <a:p>
            <a:endParaRPr lang="en-GB"/>
          </a:p>
        </p:txBody>
      </p:sp>
      <p:sp>
        <p:nvSpPr>
          <p:cNvPr id="5" name="Freeform 5">
            <a:extLst>
              <a:ext uri="{FF2B5EF4-FFF2-40B4-BE49-F238E27FC236}">
                <a16:creationId xmlns:a16="http://schemas.microsoft.com/office/drawing/2014/main" id="{80DDA687-A1BA-7B7F-0083-7E312677719F}"/>
              </a:ext>
            </a:extLst>
          </p:cNvPr>
          <p:cNvSpPr/>
          <p:nvPr/>
        </p:nvSpPr>
        <p:spPr>
          <a:xfrm>
            <a:off x="15679183" y="8274506"/>
            <a:ext cx="2072551" cy="1554413"/>
          </a:xfrm>
          <a:custGeom>
            <a:avLst/>
            <a:gdLst/>
            <a:ahLst/>
            <a:cxnLst/>
            <a:rect l="l" t="t" r="r" b="b"/>
            <a:pathLst>
              <a:path w="2072551" h="1554413">
                <a:moveTo>
                  <a:pt x="0" y="0"/>
                </a:moveTo>
                <a:lnTo>
                  <a:pt x="2072552" y="0"/>
                </a:lnTo>
                <a:lnTo>
                  <a:pt x="2072552" y="1554413"/>
                </a:lnTo>
                <a:lnTo>
                  <a:pt x="0" y="1554413"/>
                </a:lnTo>
                <a:lnTo>
                  <a:pt x="0" y="0"/>
                </a:lnTo>
                <a:close/>
              </a:path>
            </a:pathLst>
          </a:custGeom>
          <a:blipFill>
            <a:blip r:embed="rId4"/>
            <a:stretch>
              <a:fillRect/>
            </a:stretch>
          </a:blipFill>
        </p:spPr>
        <p:txBody>
          <a:bodyPr/>
          <a:lstStyle/>
          <a:p>
            <a:endParaRPr lang="en-GB"/>
          </a:p>
        </p:txBody>
      </p:sp>
      <p:sp>
        <p:nvSpPr>
          <p:cNvPr id="6" name="Freeform 6">
            <a:extLst>
              <a:ext uri="{FF2B5EF4-FFF2-40B4-BE49-F238E27FC236}">
                <a16:creationId xmlns:a16="http://schemas.microsoft.com/office/drawing/2014/main" id="{5A506121-9362-8445-9A0E-CBB94EDB8AE0}"/>
              </a:ext>
            </a:extLst>
          </p:cNvPr>
          <p:cNvSpPr/>
          <p:nvPr/>
        </p:nvSpPr>
        <p:spPr>
          <a:xfrm>
            <a:off x="15799587" y="3823631"/>
            <a:ext cx="1751365" cy="1319869"/>
          </a:xfrm>
          <a:custGeom>
            <a:avLst/>
            <a:gdLst/>
            <a:ahLst/>
            <a:cxnLst/>
            <a:rect l="l" t="t" r="r" b="b"/>
            <a:pathLst>
              <a:path w="1751365" h="1319869">
                <a:moveTo>
                  <a:pt x="0" y="0"/>
                </a:moveTo>
                <a:lnTo>
                  <a:pt x="1751365" y="0"/>
                </a:lnTo>
                <a:lnTo>
                  <a:pt x="1751365" y="1319869"/>
                </a:lnTo>
                <a:lnTo>
                  <a:pt x="0" y="1319869"/>
                </a:lnTo>
                <a:lnTo>
                  <a:pt x="0" y="0"/>
                </a:lnTo>
                <a:close/>
              </a:path>
            </a:pathLst>
          </a:custGeom>
          <a:blipFill>
            <a:blip r:embed="rId5"/>
            <a:stretch>
              <a:fillRect/>
            </a:stretch>
          </a:blipFill>
        </p:spPr>
        <p:txBody>
          <a:bodyPr/>
          <a:lstStyle/>
          <a:p>
            <a:endParaRPr lang="en-GB"/>
          </a:p>
        </p:txBody>
      </p:sp>
      <p:sp>
        <p:nvSpPr>
          <p:cNvPr id="7" name="Freeform 7">
            <a:extLst>
              <a:ext uri="{FF2B5EF4-FFF2-40B4-BE49-F238E27FC236}">
                <a16:creationId xmlns:a16="http://schemas.microsoft.com/office/drawing/2014/main" id="{31F3917E-43D3-6D15-FF2F-F1B47C7AD5A2}"/>
              </a:ext>
            </a:extLst>
          </p:cNvPr>
          <p:cNvSpPr/>
          <p:nvPr/>
        </p:nvSpPr>
        <p:spPr>
          <a:xfrm>
            <a:off x="15598805" y="5806209"/>
            <a:ext cx="2152929" cy="1963472"/>
          </a:xfrm>
          <a:custGeom>
            <a:avLst/>
            <a:gdLst/>
            <a:ahLst/>
            <a:cxnLst/>
            <a:rect l="l" t="t" r="r" b="b"/>
            <a:pathLst>
              <a:path w="2152929" h="1963472">
                <a:moveTo>
                  <a:pt x="0" y="0"/>
                </a:moveTo>
                <a:lnTo>
                  <a:pt x="2152930" y="0"/>
                </a:lnTo>
                <a:lnTo>
                  <a:pt x="2152930" y="1963472"/>
                </a:lnTo>
                <a:lnTo>
                  <a:pt x="0" y="1963472"/>
                </a:lnTo>
                <a:lnTo>
                  <a:pt x="0" y="0"/>
                </a:lnTo>
                <a:close/>
              </a:path>
            </a:pathLst>
          </a:custGeom>
          <a:blipFill>
            <a:blip r:embed="rId6"/>
            <a:stretch>
              <a:fillRect/>
            </a:stretch>
          </a:blipFill>
        </p:spPr>
        <p:txBody>
          <a:bodyPr/>
          <a:lstStyle/>
          <a:p>
            <a:endParaRPr lang="en-GB"/>
          </a:p>
        </p:txBody>
      </p:sp>
      <p:grpSp>
        <p:nvGrpSpPr>
          <p:cNvPr id="9" name="Group 9">
            <a:extLst>
              <a:ext uri="{FF2B5EF4-FFF2-40B4-BE49-F238E27FC236}">
                <a16:creationId xmlns:a16="http://schemas.microsoft.com/office/drawing/2014/main" id="{7A25243E-A66E-ECAB-E62F-9814CB9430D8}"/>
              </a:ext>
            </a:extLst>
          </p:cNvPr>
          <p:cNvGrpSpPr/>
          <p:nvPr/>
        </p:nvGrpSpPr>
        <p:grpSpPr>
          <a:xfrm>
            <a:off x="16934531" y="-1008808"/>
            <a:ext cx="2911941" cy="2911941"/>
            <a:chOff x="0" y="0"/>
            <a:chExt cx="812800" cy="812800"/>
          </a:xfrm>
        </p:grpSpPr>
        <p:sp>
          <p:nvSpPr>
            <p:cNvPr id="10" name="Freeform 10">
              <a:extLst>
                <a:ext uri="{FF2B5EF4-FFF2-40B4-BE49-F238E27FC236}">
                  <a16:creationId xmlns:a16="http://schemas.microsoft.com/office/drawing/2014/main" id="{E27E42F1-6882-D098-B6C1-6D49C42632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CDE6"/>
            </a:solidFill>
          </p:spPr>
          <p:txBody>
            <a:bodyPr/>
            <a:lstStyle/>
            <a:p>
              <a:endParaRPr lang="en-GB"/>
            </a:p>
          </p:txBody>
        </p:sp>
        <p:sp>
          <p:nvSpPr>
            <p:cNvPr id="11" name="TextBox 11">
              <a:extLst>
                <a:ext uri="{FF2B5EF4-FFF2-40B4-BE49-F238E27FC236}">
                  <a16:creationId xmlns:a16="http://schemas.microsoft.com/office/drawing/2014/main" id="{A02A3DE8-06B1-BF1E-65E2-583EE8E920C3}"/>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grpSp>
        <p:nvGrpSpPr>
          <p:cNvPr id="12" name="Group 12">
            <a:extLst>
              <a:ext uri="{FF2B5EF4-FFF2-40B4-BE49-F238E27FC236}">
                <a16:creationId xmlns:a16="http://schemas.microsoft.com/office/drawing/2014/main" id="{FD4CCD3D-F74E-FBDD-467E-BC1C236D87FF}"/>
              </a:ext>
            </a:extLst>
          </p:cNvPr>
          <p:cNvGrpSpPr/>
          <p:nvPr/>
        </p:nvGrpSpPr>
        <p:grpSpPr>
          <a:xfrm>
            <a:off x="15182844" y="-1654339"/>
            <a:ext cx="2934823" cy="2934823"/>
            <a:chOff x="0" y="0"/>
            <a:chExt cx="812800" cy="812800"/>
          </a:xfrm>
        </p:grpSpPr>
        <p:sp>
          <p:nvSpPr>
            <p:cNvPr id="13" name="Freeform 13">
              <a:extLst>
                <a:ext uri="{FF2B5EF4-FFF2-40B4-BE49-F238E27FC236}">
                  <a16:creationId xmlns:a16="http://schemas.microsoft.com/office/drawing/2014/main" id="{BC204F71-B109-5A69-4E0D-9602EFA25D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8EC0"/>
            </a:solidFill>
            <a:ln w="581025" cap="sq">
              <a:solidFill>
                <a:srgbClr val="9561A9"/>
              </a:solidFill>
              <a:prstDash val="solid"/>
              <a:miter/>
            </a:ln>
          </p:spPr>
          <p:txBody>
            <a:bodyPr/>
            <a:lstStyle/>
            <a:p>
              <a:endParaRPr lang="en-GB"/>
            </a:p>
          </p:txBody>
        </p:sp>
        <p:sp>
          <p:nvSpPr>
            <p:cNvPr id="14" name="TextBox 14">
              <a:extLst>
                <a:ext uri="{FF2B5EF4-FFF2-40B4-BE49-F238E27FC236}">
                  <a16:creationId xmlns:a16="http://schemas.microsoft.com/office/drawing/2014/main" id="{7A19B775-8990-973D-2426-384C0F7DC247}"/>
                </a:ext>
              </a:extLst>
            </p:cNvPr>
            <p:cNvSpPr txBox="1"/>
            <p:nvPr/>
          </p:nvSpPr>
          <p:spPr>
            <a:xfrm>
              <a:off x="76200" y="76200"/>
              <a:ext cx="660400" cy="660400"/>
            </a:xfrm>
            <a:prstGeom prst="rect">
              <a:avLst/>
            </a:prstGeom>
          </p:spPr>
          <p:txBody>
            <a:bodyPr lIns="50800" tIns="50800" rIns="50800" bIns="50800" rtlCol="0" anchor="ctr"/>
            <a:lstStyle/>
            <a:p>
              <a:pPr algn="ctr">
                <a:lnSpc>
                  <a:spcPts val="2240"/>
                </a:lnSpc>
              </a:pPr>
              <a:endParaRPr/>
            </a:p>
          </p:txBody>
        </p:sp>
      </p:grpSp>
      <p:sp>
        <p:nvSpPr>
          <p:cNvPr id="17" name="TextBox 16">
            <a:extLst>
              <a:ext uri="{FF2B5EF4-FFF2-40B4-BE49-F238E27FC236}">
                <a16:creationId xmlns:a16="http://schemas.microsoft.com/office/drawing/2014/main" id="{E8D16A4D-78FE-658B-0EC1-1C69433B3521}"/>
              </a:ext>
            </a:extLst>
          </p:cNvPr>
          <p:cNvSpPr txBox="1"/>
          <p:nvPr/>
        </p:nvSpPr>
        <p:spPr>
          <a:xfrm>
            <a:off x="1905000" y="2734058"/>
            <a:ext cx="12974781" cy="6724983"/>
          </a:xfrm>
          <a:prstGeom prst="rect">
            <a:avLst/>
          </a:prstGeom>
          <a:noFill/>
        </p:spPr>
        <p:txBody>
          <a:bodyPr wrap="square">
            <a:spAutoFit/>
          </a:bodyPr>
          <a:lstStyle/>
          <a:p>
            <a:pPr>
              <a:lnSpc>
                <a:spcPct val="107000"/>
              </a:lnSpc>
              <a:spcAft>
                <a:spcPts val="800"/>
              </a:spcAft>
            </a:pPr>
            <a:r>
              <a:rPr lang="en-GB" sz="2700" b="1" kern="100" dirty="0">
                <a:latin typeface="Aptos" panose="020B0004020202020204" pitchFamily="34" charset="0"/>
                <a:ea typeface="Aptos" panose="020B0004020202020204" pitchFamily="34" charset="0"/>
                <a:cs typeface="Arial" panose="020B0604020202020204" pitchFamily="34" charset="0"/>
              </a:rPr>
              <a:t>USEFUL LINKS</a:t>
            </a:r>
            <a:endParaRPr lang="en-GB" sz="27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Government Introduction</a:t>
            </a:r>
          </a:p>
          <a:p>
            <a:pPr>
              <a:lnSpc>
                <a:spcPct val="107000"/>
              </a:lnSpc>
              <a:spcAft>
                <a:spcPts val="800"/>
              </a:spcAft>
            </a:pPr>
            <a:r>
              <a:rPr lang="en-GB" sz="2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7"/>
              </a:rPr>
              <a:t>https://www.gov.uk/guidance/extended-producer-responsibility-for-packaging-who-is-affected-and-what-to-do</a:t>
            </a:r>
            <a:r>
              <a:rPr lang="en-GB" sz="22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And also</a:t>
            </a:r>
          </a:p>
          <a:p>
            <a:pPr>
              <a:lnSpc>
                <a:spcPct val="107000"/>
              </a:lnSpc>
              <a:spcAft>
                <a:spcPts val="800"/>
              </a:spcAft>
            </a:pPr>
            <a:r>
              <a:rPr lang="en-GB" sz="2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8"/>
              </a:rPr>
              <a:t>https://npwd.environment-agency.gov.uk/public/Guidance.aspx?CategoryId=41fc1dbb-47a2-47fd-bb82-4938d83729e0&amp;ReturnUrl=%2Fpublic%2FNewsAndGuidance.aspx</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 There is a lot on this page, for the latest information look for</a:t>
            </a:r>
          </a:p>
          <a:p>
            <a:pPr>
              <a:lnSpc>
                <a:spcPct val="107000"/>
              </a:lnSpc>
              <a:spcAft>
                <a:spcPts val="800"/>
              </a:spcAft>
            </a:pPr>
            <a:r>
              <a:rPr lang="en-GB" sz="2200" b="1" kern="100" dirty="0">
                <a:solidFill>
                  <a:srgbClr val="3A7C22"/>
                </a:solidFill>
                <a:effectLst/>
                <a:latin typeface="Aptos" panose="020B0004020202020204" pitchFamily="34" charset="0"/>
                <a:ea typeface="Aptos" panose="020B0004020202020204" pitchFamily="34" charset="0"/>
                <a:cs typeface="Arial" panose="020B0604020202020204" pitchFamily="34" charset="0"/>
              </a:rPr>
              <a:t>EPR Regulator Agreed Positions and Technical Interpretations Version 5.1</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200" kern="100" dirty="0">
                <a:effectLst/>
                <a:latin typeface="Aptos" panose="020B0004020202020204" pitchFamily="34" charset="0"/>
                <a:ea typeface="Aptos" panose="020B0004020202020204" pitchFamily="34" charset="0"/>
                <a:cs typeface="Arial" panose="020B0604020202020204" pitchFamily="34" charset="0"/>
              </a:rPr>
              <a:t>Fees</a:t>
            </a:r>
          </a:p>
          <a:p>
            <a:pPr>
              <a:lnSpc>
                <a:spcPct val="107000"/>
              </a:lnSpc>
              <a:spcAft>
                <a:spcPts val="800"/>
              </a:spcAft>
            </a:pPr>
            <a:r>
              <a:rPr lang="en-GB" sz="2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9"/>
              </a:rPr>
              <a:t>https://www.gov.uk/government/publications/epr-for-packaging-updated-illustrative-base-fees-december-2024/extended-producer-responsibility-for-packaging-illustrative-base-fees-december-2024</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2200" kern="100" dirty="0">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76485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83fe85d-bac4-4823-a1eb-14f56283bcb3">
      <Terms xmlns="http://schemas.microsoft.com/office/infopath/2007/PartnerControls"/>
    </lcf76f155ced4ddcb4097134ff3c332f>
    <TaxCatchAll xmlns="3023bfea-4359-4bc3-b189-eb24e1c1ee55" xsi:nil="true"/>
    <Image xmlns="b83fe85d-bac4-4823-a1eb-14f56283bcb3" xsi:nil="true"/>
    <HyperLink xmlns="b83fe85d-bac4-4823-a1eb-14f56283bcb3">
      <Url xsi:nil="true"/>
      <Description xsi:nil="true"/>
    </Hyper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B9C7D4C56E5D419AAA5663A79A9A56" ma:contentTypeVersion="20" ma:contentTypeDescription="Create a new document." ma:contentTypeScope="" ma:versionID="23ab9c8b487aaddf1676cd84af32d830">
  <xsd:schema xmlns:xsd="http://www.w3.org/2001/XMLSchema" xmlns:xs="http://www.w3.org/2001/XMLSchema" xmlns:p="http://schemas.microsoft.com/office/2006/metadata/properties" xmlns:ns2="b83fe85d-bac4-4823-a1eb-14f56283bcb3" xmlns:ns3="3023bfea-4359-4bc3-b189-eb24e1c1ee55" targetNamespace="http://schemas.microsoft.com/office/2006/metadata/properties" ma:root="true" ma:fieldsID="8f354b39b2f21bd5f4fdf7823da092ed" ns2:_="" ns3:_="">
    <xsd:import namespace="b83fe85d-bac4-4823-a1eb-14f56283bcb3"/>
    <xsd:import namespace="3023bfea-4359-4bc3-b189-eb24e1c1ee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HyperLink"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fe85d-bac4-4823-a1eb-14f56283b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676ad5c-185b-4e90-967f-8d451c3f4cf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yperLink" ma:index="26" nillable="true" ma:displayName="HyperLink" ma:description="Location of Image"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Image" ma:index="27"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23bfea-4359-4bc3-b189-eb24e1c1ee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01119a8-6e48-45e1-8f43-051a97af2220}" ma:internalName="TaxCatchAll" ma:showField="CatchAllData" ma:web="3023bfea-4359-4bc3-b189-eb24e1c1ee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933B74-8A5C-4738-B798-7B1D1C6B4264}">
  <ds:schemaRefs>
    <ds:schemaRef ds:uri="http://schemas.microsoft.com/office/2006/metadata/properties"/>
    <ds:schemaRef ds:uri="http://schemas.microsoft.com/office/infopath/2007/PartnerControls"/>
    <ds:schemaRef ds:uri="b83fe85d-bac4-4823-a1eb-14f56283bcb3"/>
    <ds:schemaRef ds:uri="3023bfea-4359-4bc3-b189-eb24e1c1ee55"/>
  </ds:schemaRefs>
</ds:datastoreItem>
</file>

<file path=customXml/itemProps2.xml><?xml version="1.0" encoding="utf-8"?>
<ds:datastoreItem xmlns:ds="http://schemas.openxmlformats.org/officeDocument/2006/customXml" ds:itemID="{29906756-66F8-4E72-81A0-EE711F261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fe85d-bac4-4823-a1eb-14f56283bcb3"/>
    <ds:schemaRef ds:uri="3023bfea-4359-4bc3-b189-eb24e1c1e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127D5A-950A-4DD6-A548-939EDE6BFB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TotalTime>
  <Words>1091</Words>
  <Application>Microsoft Office PowerPoint</Application>
  <PresentationFormat>Custom</PresentationFormat>
  <Paragraphs>151</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Poppins Medium</vt:lpstr>
      <vt:lpstr>Arial</vt:lpstr>
      <vt:lpstr>Calibri</vt:lpstr>
      <vt:lpstr>Courier New</vt:lpstr>
      <vt:lpstr>Poppins Bold</vt:lpstr>
      <vt:lpstr>Poppins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celebration Packaging ltd</dc:title>
  <dc:creator>Jenna Murray</dc:creator>
  <cp:lastModifiedBy>Nick Burton</cp:lastModifiedBy>
  <cp:revision>6</cp:revision>
  <dcterms:created xsi:type="dcterms:W3CDTF">2006-08-16T00:00:00Z</dcterms:created>
  <dcterms:modified xsi:type="dcterms:W3CDTF">2025-03-03T15:50:23Z</dcterms:modified>
  <dc:identifier>DAGVC4adnc4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0x010100E6B9C7D4C56E5D419AAA5663A79A9A56</vt:lpwstr>
  </property>
  <property fmtid="{D5CDD505-2E9C-101B-9397-08002B2CF9AE}" pid="3" name="MediaServiceImageTags">
    <vt:lpwstr/>
  </property>
</Properties>
</file>